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charts/chart7.xml" ContentType="application/vnd.openxmlformats-officedocument.drawingml.char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diagrams/layout4.xml" ContentType="application/vnd.openxmlformats-officedocument.drawingml.diagram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diagrams/data5.xml" ContentType="application/vnd.openxmlformats-officedocument.drawingml.diagramData+xml"/>
  <Override PartName="/ppt/diagrams/data3.xml" ContentType="application/vnd.openxmlformats-officedocument.drawingml.diagramData+xml"/>
  <Override PartName="/ppt/charts/chart4.xml" ContentType="application/vnd.openxmlformats-officedocument.drawingml.chart+xml"/>
  <Override PartName="/ppt/diagrams/colors5.xml" ContentType="application/vnd.openxmlformats-officedocument.drawingml.diagramColor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charts/chart15.xml" ContentType="application/vnd.openxmlformats-officedocument.drawingml.char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5"/>
  </p:notesMasterIdLst>
  <p:sldIdLst>
    <p:sldId id="256" r:id="rId2"/>
    <p:sldId id="257" r:id="rId3"/>
    <p:sldId id="334" r:id="rId4"/>
    <p:sldId id="258" r:id="rId5"/>
    <p:sldId id="259" r:id="rId6"/>
    <p:sldId id="260" r:id="rId7"/>
    <p:sldId id="261" r:id="rId8"/>
    <p:sldId id="262" r:id="rId9"/>
    <p:sldId id="318" r:id="rId10"/>
    <p:sldId id="263" r:id="rId11"/>
    <p:sldId id="264" r:id="rId12"/>
    <p:sldId id="266" r:id="rId13"/>
    <p:sldId id="297" r:id="rId14"/>
    <p:sldId id="267" r:id="rId15"/>
    <p:sldId id="268" r:id="rId16"/>
    <p:sldId id="298" r:id="rId17"/>
    <p:sldId id="269" r:id="rId18"/>
    <p:sldId id="270" r:id="rId19"/>
    <p:sldId id="271" r:id="rId20"/>
    <p:sldId id="275" r:id="rId21"/>
    <p:sldId id="319" r:id="rId22"/>
    <p:sldId id="273" r:id="rId23"/>
    <p:sldId id="274" r:id="rId24"/>
    <p:sldId id="276" r:id="rId25"/>
    <p:sldId id="277" r:id="rId26"/>
    <p:sldId id="278" r:id="rId27"/>
    <p:sldId id="279" r:id="rId28"/>
    <p:sldId id="280" r:id="rId29"/>
    <p:sldId id="300" r:id="rId30"/>
    <p:sldId id="281" r:id="rId31"/>
    <p:sldId id="282" r:id="rId32"/>
    <p:sldId id="283" r:id="rId33"/>
    <p:sldId id="284" r:id="rId34"/>
    <p:sldId id="320" r:id="rId35"/>
    <p:sldId id="290" r:id="rId36"/>
    <p:sldId id="291" r:id="rId37"/>
    <p:sldId id="295" r:id="rId38"/>
    <p:sldId id="292" r:id="rId39"/>
    <p:sldId id="313" r:id="rId40"/>
    <p:sldId id="301" r:id="rId41"/>
    <p:sldId id="285" r:id="rId42"/>
    <p:sldId id="286" r:id="rId43"/>
    <p:sldId id="287" r:id="rId44"/>
    <p:sldId id="288" r:id="rId45"/>
    <p:sldId id="289" r:id="rId46"/>
    <p:sldId id="303" r:id="rId47"/>
    <p:sldId id="293" r:id="rId48"/>
    <p:sldId id="321" r:id="rId49"/>
    <p:sldId id="294" r:id="rId50"/>
    <p:sldId id="305" r:id="rId51"/>
    <p:sldId id="304" r:id="rId52"/>
    <p:sldId id="306" r:id="rId53"/>
    <p:sldId id="307" r:id="rId54"/>
    <p:sldId id="308" r:id="rId55"/>
    <p:sldId id="309" r:id="rId56"/>
    <p:sldId id="310" r:id="rId57"/>
    <p:sldId id="314" r:id="rId58"/>
    <p:sldId id="315" r:id="rId59"/>
    <p:sldId id="316" r:id="rId60"/>
    <p:sldId id="317" r:id="rId61"/>
    <p:sldId id="322" r:id="rId62"/>
    <p:sldId id="323" r:id="rId63"/>
    <p:sldId id="324" r:id="rId64"/>
    <p:sldId id="325" r:id="rId65"/>
    <p:sldId id="326" r:id="rId66"/>
    <p:sldId id="327" r:id="rId67"/>
    <p:sldId id="328" r:id="rId68"/>
    <p:sldId id="302" r:id="rId69"/>
    <p:sldId id="329" r:id="rId70"/>
    <p:sldId id="330" r:id="rId71"/>
    <p:sldId id="331" r:id="rId72"/>
    <p:sldId id="332" r:id="rId73"/>
    <p:sldId id="333" r:id="rId7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FFFFC9"/>
    <a:srgbClr val="FFD5E8"/>
    <a:srgbClr val="FFE1FF"/>
    <a:srgbClr val="CEF2DF"/>
    <a:srgbClr val="B9EDD2"/>
    <a:srgbClr val="007635"/>
    <a:srgbClr val="D6EBFE"/>
    <a:srgbClr val="E0D9FF"/>
    <a:srgbClr val="EAE5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rotY val="17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7.5617283950617495E-2"/>
                  <c:y val="-0.11504733909667401"/>
                </c:manualLayout>
              </c:layout>
              <c:dLblPos val="inEnd"/>
              <c:showVal val="1"/>
            </c:dLbl>
            <c:dLbl>
              <c:idx val="1"/>
              <c:layout>
                <c:manualLayout>
                  <c:x val="0.1080246913580248"/>
                  <c:y val="5.8926685878784343E-2"/>
                </c:manualLayout>
              </c:layout>
              <c:dLblPos val="inEnd"/>
              <c:showVal val="1"/>
            </c:dLbl>
            <c:dLbl>
              <c:idx val="2"/>
              <c:layout>
                <c:manualLayout>
                  <c:x val="4.629629629629637E-2"/>
                  <c:y val="0.24693087415871495"/>
                </c:manualLayout>
              </c:layout>
              <c:dLblPos val="inEnd"/>
              <c:showVal val="1"/>
            </c:dLbl>
            <c:dLbl>
              <c:idx val="3"/>
              <c:layout>
                <c:manualLayout>
                  <c:x val="-2.9320987654321021E-2"/>
                  <c:y val="0.18800418827993098"/>
                </c:manualLayout>
              </c:layout>
              <c:dLblPos val="inEnd"/>
              <c:showVal val="1"/>
            </c:dLbl>
            <c:txPr>
              <a:bodyPr/>
              <a:lstStyle/>
              <a:p>
                <a:pPr>
                  <a:defRPr sz="2800"/>
                </a:pPr>
                <a:endParaRPr lang="ru-RU"/>
              </a:p>
            </c:txPr>
            <c:dLblPos val="inEnd"/>
            <c:showVal val="1"/>
            <c:showLeaderLines val="1"/>
          </c:dLbls>
          <c:cat>
            <c:strRef>
              <c:f>Лист1!$A$2:$A$5</c:f>
              <c:strCache>
                <c:ptCount val="4"/>
                <c:pt idx="0">
                  <c:v>Выпускники школ</c:v>
                </c:pt>
                <c:pt idx="1">
                  <c:v>Выпускники СПО</c:v>
                </c:pt>
                <c:pt idx="2">
                  <c:v>Выпускник прошлых лет</c:v>
                </c:pt>
                <c:pt idx="3">
                  <c:v>Выпускник, не  прошедший ГИА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404</c:v>
                </c:pt>
                <c:pt idx="1">
                  <c:v>21</c:v>
                </c:pt>
                <c:pt idx="2">
                  <c:v>15</c:v>
                </c:pt>
                <c:pt idx="3">
                  <c:v>1</c:v>
                </c:pt>
              </c:numCache>
            </c:numRef>
          </c:val>
        </c:ser>
        <c:dLbls>
          <c:showVal val="1"/>
        </c:dLbls>
      </c:pie3D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город</c:v>
                </c:pt>
              </c:strCache>
            </c:strRef>
          </c:tx>
          <c:spPr>
            <a:ln w="55000" cap="flat" cmpd="thickThin" algn="ctr">
              <a:solidFill>
                <a:schemeClr val="accent1"/>
              </a:solidFill>
              <a:prstDash val="solid"/>
            </a:ln>
            <a:effectLst/>
          </c:spPr>
          <c:marker>
            <c:spPr>
              <a:solidFill>
                <a:schemeClr val="lt1"/>
              </a:solidFill>
              <a:ln w="55000" cap="flat" cmpd="thickThin" algn="ctr">
                <a:solidFill>
                  <a:schemeClr val="accent1"/>
                </a:solidFill>
                <a:prstDash val="solid"/>
              </a:ln>
              <a:effectLst/>
            </c:spPr>
          </c:marker>
          <c:dLbls>
            <c:dLblPos val="t"/>
            <c:showVal val="1"/>
          </c:dLbls>
          <c:cat>
            <c:strRef>
              <c:f>Лист1!$A$2:$A$6</c:f>
              <c:strCache>
                <c:ptCount val="5"/>
                <c:pt idx="0">
                  <c:v>2009-2010</c:v>
                </c:pt>
                <c:pt idx="1">
                  <c:v>2010-2011</c:v>
                </c:pt>
                <c:pt idx="2">
                  <c:v>2011-2012</c:v>
                </c:pt>
                <c:pt idx="3">
                  <c:v>2012-2013</c:v>
                </c:pt>
                <c:pt idx="4">
                  <c:v>2013-2014</c:v>
                </c:pt>
              </c:strCache>
            </c:strRef>
          </c:cat>
          <c:val>
            <c:numRef>
              <c:f>Лист1!$B$2:$B$6</c:f>
              <c:numCache>
                <c:formatCode>0.0%</c:formatCode>
                <c:ptCount val="5"/>
                <c:pt idx="0">
                  <c:v>0.82099999999999995</c:v>
                </c:pt>
                <c:pt idx="1">
                  <c:v>0.84700000000000053</c:v>
                </c:pt>
                <c:pt idx="2">
                  <c:v>0.86500000000000055</c:v>
                </c:pt>
                <c:pt idx="3">
                  <c:v>0.88900000000000001</c:v>
                </c:pt>
                <c:pt idx="4">
                  <c:v>0.8972</c:v>
                </c:pt>
              </c:numCache>
            </c:numRef>
          </c:val>
          <c:smooth val="1"/>
        </c:ser>
        <c:dLbls>
          <c:showVal val="1"/>
        </c:dLbls>
        <c:marker val="1"/>
        <c:axId val="109282432"/>
        <c:axId val="109283968"/>
      </c:lineChart>
      <c:catAx>
        <c:axId val="109282432"/>
        <c:scaling>
          <c:orientation val="minMax"/>
        </c:scaling>
        <c:axPos val="b"/>
        <c:numFmt formatCode="General" sourceLinked="1"/>
        <c:tickLblPos val="nextTo"/>
        <c:crossAx val="109283968"/>
        <c:crosses val="autoZero"/>
        <c:auto val="1"/>
        <c:lblAlgn val="ctr"/>
        <c:lblOffset val="100"/>
      </c:catAx>
      <c:valAx>
        <c:axId val="109283968"/>
        <c:scaling>
          <c:orientation val="minMax"/>
        </c:scaling>
        <c:axPos val="l"/>
        <c:majorGridlines/>
        <c:numFmt formatCode="0%" sourceLinked="0"/>
        <c:tickLblPos val="nextTo"/>
        <c:crossAx val="10928243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3.4388779527559123E-2"/>
          <c:y val="3.0866359269839376E-2"/>
          <c:w val="0.95931528871391059"/>
          <c:h val="0.63501866895509362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delete val="1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txPr>
              <a:bodyPr/>
              <a:lstStyle/>
              <a:p>
                <a:pPr>
                  <a:defRPr sz="1600" b="1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Лист1!$A$2:$A$19</c:f>
              <c:strCache>
                <c:ptCount val="18"/>
                <c:pt idx="0">
                  <c:v>СОШ №2</c:v>
                </c:pt>
                <c:pt idx="1">
                  <c:v>СОШ №3</c:v>
                </c:pt>
                <c:pt idx="2">
                  <c:v>СОШ №4</c:v>
                </c:pt>
                <c:pt idx="3">
                  <c:v>Новоиштирякская ООШ</c:v>
                </c:pt>
                <c:pt idx="4">
                  <c:v>Новочершилинская ООШ</c:v>
                </c:pt>
                <c:pt idx="5">
                  <c:v>Новосережкинская СОШ</c:v>
                </c:pt>
                <c:pt idx="6">
                  <c:v>СОШ №8</c:v>
                </c:pt>
                <c:pt idx="7">
                  <c:v>СОШ №7</c:v>
                </c:pt>
                <c:pt idx="8">
                  <c:v>Староиштирякская ООШ</c:v>
                </c:pt>
                <c:pt idx="9">
                  <c:v>Тимяшевская СОШ</c:v>
                </c:pt>
                <c:pt idx="10">
                  <c:v>Подлесная ООШ</c:v>
                </c:pt>
                <c:pt idx="11">
                  <c:v>СОШ №1</c:v>
                </c:pt>
                <c:pt idx="12">
                  <c:v>Зай-Каратайская ООШ</c:v>
                </c:pt>
                <c:pt idx="13">
                  <c:v>Ивановская ООШ</c:v>
                </c:pt>
                <c:pt idx="14">
                  <c:v>СОШ №6</c:v>
                </c:pt>
                <c:pt idx="15">
                  <c:v>СОШ №10</c:v>
                </c:pt>
                <c:pt idx="16">
                  <c:v>Гим. №11</c:v>
                </c:pt>
                <c:pt idx="17">
                  <c:v>СОШ №13</c:v>
                </c:pt>
              </c:strCache>
            </c:strRef>
          </c:cat>
          <c:val>
            <c:numRef>
              <c:f>Лист1!$B$2:$B$19</c:f>
              <c:numCache>
                <c:formatCode>0%</c:formatCode>
                <c:ptCount val="1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0.96800000000000053</c:v>
                </c:pt>
                <c:pt idx="7">
                  <c:v>0.95600000000000052</c:v>
                </c:pt>
                <c:pt idx="8">
                  <c:v>0.9400000000000005</c:v>
                </c:pt>
                <c:pt idx="9">
                  <c:v>0.93500000000000005</c:v>
                </c:pt>
                <c:pt idx="10">
                  <c:v>0.93300000000000005</c:v>
                </c:pt>
                <c:pt idx="11">
                  <c:v>0.92900000000000005</c:v>
                </c:pt>
                <c:pt idx="12">
                  <c:v>0.92900000000000005</c:v>
                </c:pt>
                <c:pt idx="13">
                  <c:v>0.91700000000000004</c:v>
                </c:pt>
                <c:pt idx="14">
                  <c:v>0.91100000000000003</c:v>
                </c:pt>
                <c:pt idx="15">
                  <c:v>0.90700000000000003</c:v>
                </c:pt>
                <c:pt idx="16">
                  <c:v>0.90600000000000003</c:v>
                </c:pt>
                <c:pt idx="17">
                  <c:v>0.90500000000000003</c:v>
                </c:pt>
              </c:numCache>
            </c:numRef>
          </c:val>
        </c:ser>
        <c:dLbls>
          <c:showVal val="1"/>
        </c:dLbls>
        <c:axId val="109324544"/>
        <c:axId val="109326336"/>
      </c:barChart>
      <c:catAx>
        <c:axId val="109324544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09326336"/>
        <c:crosses val="autoZero"/>
        <c:auto val="1"/>
        <c:lblAlgn val="ctr"/>
        <c:lblOffset val="100"/>
      </c:catAx>
      <c:valAx>
        <c:axId val="109326336"/>
        <c:scaling>
          <c:orientation val="minMax"/>
          <c:max val="1"/>
          <c:min val="0.30000000000000032"/>
        </c:scaling>
        <c:axPos val="l"/>
        <c:numFmt formatCode="0%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09324544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3.4388779527559137E-2"/>
          <c:y val="3.0866359269839376E-2"/>
          <c:w val="0.95931528871391059"/>
          <c:h val="0.63501866895509362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Pos val="outEnd"/>
            <c:showVal val="1"/>
          </c:dLbls>
          <c:cat>
            <c:strRef>
              <c:f>Лист1!$A$2:$A$17</c:f>
              <c:strCache>
                <c:ptCount val="16"/>
                <c:pt idx="0">
                  <c:v>СОШ №5</c:v>
                </c:pt>
                <c:pt idx="1">
                  <c:v>СОШ им. Чкалова</c:v>
                </c:pt>
                <c:pt idx="2">
                  <c:v>Лиц. №12</c:v>
                </c:pt>
                <c:pt idx="3">
                  <c:v>СОШ им. Горького</c:v>
                </c:pt>
                <c:pt idx="4">
                  <c:v>Старокувакская СОШ</c:v>
                </c:pt>
                <c:pt idx="5">
                  <c:v>Урдалинская ООШ</c:v>
                </c:pt>
                <c:pt idx="6">
                  <c:v>Керлигачская ООШ</c:v>
                </c:pt>
                <c:pt idx="7">
                  <c:v>Старописьмянская ООШ</c:v>
                </c:pt>
                <c:pt idx="8">
                  <c:v>Федотовская ООШ</c:v>
                </c:pt>
                <c:pt idx="9">
                  <c:v>Нижнечершилинская СОШ</c:v>
                </c:pt>
                <c:pt idx="10">
                  <c:v>Каркалинская ООШ</c:v>
                </c:pt>
                <c:pt idx="11">
                  <c:v>Сарабикуловская ООШ</c:v>
                </c:pt>
                <c:pt idx="12">
                  <c:v>Куакбашская ООШ</c:v>
                </c:pt>
                <c:pt idx="13">
                  <c:v>Урмышлинская ООШ</c:v>
                </c:pt>
                <c:pt idx="14">
                  <c:v>Сугушлинская ООШ</c:v>
                </c:pt>
                <c:pt idx="15">
                  <c:v>Мордва-Кармалкинская ООШ</c:v>
                </c:pt>
              </c:strCache>
            </c:strRef>
          </c:cat>
          <c:val>
            <c:numRef>
              <c:f>Лист1!$B$2:$B$17</c:f>
              <c:numCache>
                <c:formatCode>0%</c:formatCode>
                <c:ptCount val="16"/>
                <c:pt idx="0">
                  <c:v>0.88900000000000001</c:v>
                </c:pt>
                <c:pt idx="1">
                  <c:v>0.87800000000000056</c:v>
                </c:pt>
                <c:pt idx="2">
                  <c:v>0.86700000000000055</c:v>
                </c:pt>
                <c:pt idx="3">
                  <c:v>0.85700000000000054</c:v>
                </c:pt>
                <c:pt idx="4">
                  <c:v>0.85700000000000054</c:v>
                </c:pt>
                <c:pt idx="5">
                  <c:v>0.84600000000000053</c:v>
                </c:pt>
                <c:pt idx="6">
                  <c:v>0.84600000000000053</c:v>
                </c:pt>
                <c:pt idx="7">
                  <c:v>0.84600000000000053</c:v>
                </c:pt>
                <c:pt idx="8">
                  <c:v>0.84600000000000053</c:v>
                </c:pt>
                <c:pt idx="9">
                  <c:v>0.81299999999999994</c:v>
                </c:pt>
                <c:pt idx="10">
                  <c:v>0.8</c:v>
                </c:pt>
                <c:pt idx="11">
                  <c:v>0.76900000000000068</c:v>
                </c:pt>
                <c:pt idx="12">
                  <c:v>0.76500000000000068</c:v>
                </c:pt>
                <c:pt idx="13">
                  <c:v>0.75000000000000056</c:v>
                </c:pt>
                <c:pt idx="14">
                  <c:v>0.64700000000000069</c:v>
                </c:pt>
                <c:pt idx="15">
                  <c:v>0.37500000000000028</c:v>
                </c:pt>
              </c:numCache>
            </c:numRef>
          </c:val>
        </c:ser>
        <c:dLbls>
          <c:showVal val="1"/>
        </c:dLbls>
        <c:axId val="109460864"/>
        <c:axId val="109462656"/>
      </c:barChart>
      <c:catAx>
        <c:axId val="109460864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09462656"/>
        <c:crosses val="autoZero"/>
        <c:auto val="1"/>
        <c:lblAlgn val="ctr"/>
        <c:lblOffset val="100"/>
      </c:catAx>
      <c:valAx>
        <c:axId val="109462656"/>
        <c:scaling>
          <c:orientation val="minMax"/>
          <c:max val="1"/>
          <c:min val="0.30000000000000032"/>
        </c:scaling>
        <c:axPos val="l"/>
        <c:numFmt formatCode="0%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09460864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mtClean="0"/>
              <a:t>Пенсионеры по возрасту</a:t>
            </a:r>
            <a:endParaRPr lang="ru-RU" dirty="0"/>
          </a:p>
        </c:rich>
      </c:tx>
      <c:layout>
        <c:manualLayout>
          <c:xMode val="edge"/>
          <c:yMode val="edge"/>
          <c:x val="0.49624161518586352"/>
          <c:y val="0.16816808863914845"/>
        </c:manualLayout>
      </c:layout>
      <c:overlay val="1"/>
    </c:title>
    <c:plotArea>
      <c:layout>
        <c:manualLayout>
          <c:layoutTarget val="inner"/>
          <c:xMode val="edge"/>
          <c:yMode val="edge"/>
          <c:x val="0"/>
          <c:y val="9.6096050650941997E-2"/>
          <c:w val="0.96645714185555576"/>
          <c:h val="0.8678679303549548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60325">
              <a:solidFill>
                <a:srgbClr val="C00000"/>
              </a:solidFill>
            </a:ln>
          </c:spPr>
          <c:marker>
            <c:symbol val="none"/>
          </c:marker>
          <c:dLbls>
            <c:numFmt formatCode="0.0%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t"/>
            <c:showVal val="1"/>
          </c:dLbls>
          <c:cat>
            <c:strRef>
              <c:f>Лист1!$A$2:$A$7</c:f>
              <c:strCache>
                <c:ptCount val="6"/>
                <c:pt idx="0">
                  <c:v>2008-2009 </c:v>
                </c:pt>
                <c:pt idx="1">
                  <c:v>2009-2010 </c:v>
                </c:pt>
                <c:pt idx="2">
                  <c:v>2010-2011</c:v>
                </c:pt>
                <c:pt idx="3">
                  <c:v>2011-2012</c:v>
                </c:pt>
                <c:pt idx="4">
                  <c:v>2012-2013</c:v>
                </c:pt>
                <c:pt idx="5">
                  <c:v>2013-2014</c:v>
                </c:pt>
              </c:strCache>
            </c:strRef>
          </c:cat>
          <c:val>
            <c:numRef>
              <c:f>Лист1!$B$2:$B$7</c:f>
              <c:numCache>
                <c:formatCode>0.00%</c:formatCode>
                <c:ptCount val="6"/>
                <c:pt idx="0">
                  <c:v>0.11600000000000002</c:v>
                </c:pt>
                <c:pt idx="1">
                  <c:v>9.300000000000011E-2</c:v>
                </c:pt>
                <c:pt idx="2">
                  <c:v>9.300000000000011E-2</c:v>
                </c:pt>
                <c:pt idx="3" formatCode="0%">
                  <c:v>8.0000000000000043E-2</c:v>
                </c:pt>
                <c:pt idx="4">
                  <c:v>9.6000000000000002E-2</c:v>
                </c:pt>
                <c:pt idx="5">
                  <c:v>0.11899999999999998</c:v>
                </c:pt>
              </c:numCache>
            </c:numRef>
          </c:val>
          <c:smooth val="1"/>
        </c:ser>
        <c:dLbls>
          <c:showVal val="1"/>
        </c:dLbls>
        <c:marker val="1"/>
        <c:axId val="109472768"/>
        <c:axId val="109490944"/>
      </c:lineChart>
      <c:catAx>
        <c:axId val="109472768"/>
        <c:scaling>
          <c:orientation val="minMax"/>
        </c:scaling>
        <c:delete val="1"/>
        <c:axPos val="b"/>
        <c:tickLblPos val="nextTo"/>
        <c:crossAx val="109490944"/>
        <c:crosses val="autoZero"/>
        <c:auto val="1"/>
        <c:lblAlgn val="ctr"/>
        <c:lblOffset val="100"/>
      </c:catAx>
      <c:valAx>
        <c:axId val="109490944"/>
        <c:scaling>
          <c:orientation val="minMax"/>
          <c:min val="7.0000000000000021E-2"/>
        </c:scaling>
        <c:delete val="1"/>
        <c:axPos val="l"/>
        <c:numFmt formatCode="0.00%" sourceLinked="1"/>
        <c:tickLblPos val="nextTo"/>
        <c:crossAx val="109472768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rgbClr val="000099"/>
          </a:solidFill>
        </a:defRPr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mtClean="0"/>
              <a:t>Средний возраст </a:t>
            </a:r>
            <a:endParaRPr lang="ru-RU" dirty="0"/>
          </a:p>
        </c:rich>
      </c:tx>
      <c:layout>
        <c:manualLayout>
          <c:xMode val="edge"/>
          <c:yMode val="edge"/>
          <c:x val="5.0339206464416121E-2"/>
          <c:y val="0.1865289235698144"/>
        </c:manualLayout>
      </c:layout>
    </c:title>
    <c:plotArea>
      <c:layout>
        <c:manualLayout>
          <c:layoutTarget val="inner"/>
          <c:xMode val="edge"/>
          <c:yMode val="edge"/>
          <c:x val="1.6296182237278047E-2"/>
          <c:y val="0.19218713077717478"/>
          <c:w val="0.96740763552544395"/>
          <c:h val="0.62542903284345353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57150">
              <a:solidFill>
                <a:srgbClr val="000099"/>
              </a:solidFill>
            </a:ln>
          </c:spPr>
          <c:marker>
            <c:symbol val="none"/>
          </c:marker>
          <c:dLbls>
            <c:dLblPos val="t"/>
            <c:showVal val="1"/>
          </c:dLbls>
          <c:cat>
            <c:strRef>
              <c:f>Лист1!$A$2:$A$7</c:f>
              <c:strCache>
                <c:ptCount val="6"/>
                <c:pt idx="0">
                  <c:v>2008-2009</c:v>
                </c:pt>
                <c:pt idx="1">
                  <c:v>2009-2010</c:v>
                </c:pt>
                <c:pt idx="2">
                  <c:v>2010-2011</c:v>
                </c:pt>
                <c:pt idx="3">
                  <c:v>2011-2012</c:v>
                </c:pt>
                <c:pt idx="4">
                  <c:v>2012-2013</c:v>
                </c:pt>
                <c:pt idx="5">
                  <c:v>2013-2014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41</c:v>
                </c:pt>
                <c:pt idx="1">
                  <c:v>41.3</c:v>
                </c:pt>
                <c:pt idx="2">
                  <c:v>41.5</c:v>
                </c:pt>
                <c:pt idx="3">
                  <c:v>41.7</c:v>
                </c:pt>
                <c:pt idx="4">
                  <c:v>41.9</c:v>
                </c:pt>
                <c:pt idx="5">
                  <c:v>42.4</c:v>
                </c:pt>
              </c:numCache>
            </c:numRef>
          </c:val>
          <c:smooth val="1"/>
        </c:ser>
        <c:marker val="1"/>
        <c:axId val="112252800"/>
        <c:axId val="112254336"/>
      </c:lineChart>
      <c:catAx>
        <c:axId val="112252800"/>
        <c:scaling>
          <c:orientation val="minMax"/>
        </c:scaling>
        <c:delete val="1"/>
        <c:axPos val="b"/>
        <c:tickLblPos val="nextTo"/>
        <c:crossAx val="112254336"/>
        <c:crosses val="autoZero"/>
        <c:auto val="1"/>
        <c:lblAlgn val="ctr"/>
        <c:lblOffset val="100"/>
      </c:catAx>
      <c:valAx>
        <c:axId val="112254336"/>
        <c:scaling>
          <c:orientation val="minMax"/>
          <c:min val="39"/>
        </c:scaling>
        <c:delete val="1"/>
        <c:axPos val="l"/>
        <c:numFmt formatCode="General" sourceLinked="1"/>
        <c:tickLblPos val="nextTo"/>
        <c:crossAx val="112252800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>
          <a:solidFill>
            <a:srgbClr val="000099"/>
          </a:solidFill>
        </a:defRPr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mtClean="0"/>
              <a:t>Молодые специалисты</a:t>
            </a:r>
            <a:endParaRPr lang="ru-RU" dirty="0"/>
          </a:p>
        </c:rich>
      </c:tx>
      <c:layout>
        <c:manualLayout>
          <c:xMode val="edge"/>
          <c:yMode val="edge"/>
          <c:x val="0.5516382731788364"/>
          <c:y val="0.17311557643645448"/>
        </c:manualLayout>
      </c:layout>
    </c:title>
    <c:plotArea>
      <c:layout>
        <c:manualLayout>
          <c:layoutTarget val="inner"/>
          <c:xMode val="edge"/>
          <c:yMode val="edge"/>
          <c:x val="1.5898714377832211E-2"/>
          <c:y val="0.17200040601620495"/>
          <c:w val="0.96820257124433551"/>
          <c:h val="0.63586347108030161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57150">
              <a:gradFill>
                <a:gsLst>
                  <a:gs pos="0">
                    <a:srgbClr val="00B050"/>
                  </a:gs>
                  <a:gs pos="50000">
                    <a:srgbClr val="00CC66"/>
                  </a:gs>
                  <a:gs pos="100000">
                    <a:srgbClr val="009900"/>
                  </a:gs>
                </a:gsLst>
                <a:lin ang="10200000" scaled="0"/>
              </a:gradFill>
            </a:ln>
          </c:spPr>
          <c:marker>
            <c:symbol val="none"/>
          </c:marker>
          <c:dLbls>
            <c:dLblPos val="t"/>
            <c:showVal val="1"/>
          </c:dLbls>
          <c:cat>
            <c:strRef>
              <c:f>Лист1!$A$2:$A$7</c:f>
              <c:strCache>
                <c:ptCount val="6"/>
                <c:pt idx="0">
                  <c:v>2008-2009</c:v>
                </c:pt>
                <c:pt idx="1">
                  <c:v>2009-2010</c:v>
                </c:pt>
                <c:pt idx="2">
                  <c:v>2010-2011</c:v>
                </c:pt>
                <c:pt idx="3">
                  <c:v>2011-2012</c:v>
                </c:pt>
                <c:pt idx="4">
                  <c:v>2012-2013</c:v>
                </c:pt>
                <c:pt idx="5">
                  <c:v>2013-2014</c:v>
                </c:pt>
              </c:strCache>
            </c:strRef>
          </c:cat>
          <c:val>
            <c:numRef>
              <c:f>Лист1!$B$2:$B$7</c:f>
              <c:numCache>
                <c:formatCode>0.0%</c:formatCode>
                <c:ptCount val="6"/>
                <c:pt idx="0">
                  <c:v>4.1000000000000002E-2</c:v>
                </c:pt>
                <c:pt idx="1">
                  <c:v>4.3000000000000003E-2</c:v>
                </c:pt>
                <c:pt idx="2">
                  <c:v>3.7999999999999999E-2</c:v>
                </c:pt>
                <c:pt idx="3">
                  <c:v>4.2000000000000023E-2</c:v>
                </c:pt>
                <c:pt idx="4">
                  <c:v>3.6999999999999998E-2</c:v>
                </c:pt>
                <c:pt idx="5">
                  <c:v>4.8000000000000001E-2</c:v>
                </c:pt>
              </c:numCache>
            </c:numRef>
          </c:val>
          <c:smooth val="1"/>
        </c:ser>
        <c:marker val="1"/>
        <c:axId val="112266240"/>
        <c:axId val="112300800"/>
      </c:lineChart>
      <c:catAx>
        <c:axId val="112266240"/>
        <c:scaling>
          <c:orientation val="minMax"/>
        </c:scaling>
        <c:axPos val="b"/>
        <c:tickLblPos val="nextTo"/>
        <c:spPr>
          <a:noFill/>
          <a:ln>
            <a:noFill/>
          </a:ln>
        </c:spPr>
        <c:crossAx val="112300800"/>
        <c:crosses val="autoZero"/>
        <c:auto val="1"/>
        <c:lblAlgn val="ctr"/>
        <c:lblOffset val="100"/>
      </c:catAx>
      <c:valAx>
        <c:axId val="112300800"/>
        <c:scaling>
          <c:orientation val="minMax"/>
          <c:min val="3.500000000000001E-2"/>
        </c:scaling>
        <c:delete val="1"/>
        <c:axPos val="l"/>
        <c:numFmt formatCode="0.0%" sourceLinked="1"/>
        <c:tickLblPos val="nextTo"/>
        <c:crossAx val="112266240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rgbClr val="000099"/>
          </a:solidFill>
        </a:defRPr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2013</c:v>
                </c:pt>
              </c:strCache>
            </c:strRef>
          </c:tx>
          <c:spPr>
            <a:gradFill>
              <a:gsLst>
                <a:gs pos="13000">
                  <a:srgbClr val="00B050"/>
                </a:gs>
                <a:gs pos="51000">
                  <a:srgbClr val="FEE7F2"/>
                </a:gs>
                <a:gs pos="49000">
                  <a:srgbClr val="FEE7F2"/>
                </a:gs>
                <a:gs pos="100000">
                  <a:srgbClr val="009900"/>
                </a:gs>
              </a:gsLst>
              <a:lin ang="0" scaled="0"/>
            </a:gradFill>
          </c:spPr>
          <c:dPt>
            <c:idx val="0"/>
            <c:spPr>
              <a:gradFill flip="none" rotWithShape="1">
                <a:gsLst>
                  <a:gs pos="13000">
                    <a:srgbClr val="00B050"/>
                  </a:gs>
                  <a:gs pos="51000">
                    <a:srgbClr val="FEE7F2"/>
                  </a:gs>
                  <a:gs pos="49000">
                    <a:srgbClr val="FEE7F2"/>
                  </a:gs>
                  <a:gs pos="100000">
                    <a:srgbClr val="009900"/>
                  </a:gs>
                </a:gsLst>
                <a:lin ang="10800000" scaled="1"/>
                <a:tileRect/>
              </a:gradFill>
            </c:spPr>
          </c:dPt>
          <c:dLbls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Лист1!$A$2:$A$5</c:f>
              <c:strCache>
                <c:ptCount val="4"/>
                <c:pt idx="0">
                  <c:v>Школы</c:v>
                </c:pt>
                <c:pt idx="1">
                  <c:v>ДОУ</c:v>
                </c:pt>
                <c:pt idx="2">
                  <c:v>УДО</c:v>
                </c:pt>
                <c:pt idx="3">
                  <c:v>всего</c:v>
                </c:pt>
              </c:strCache>
            </c:strRef>
          </c:cat>
          <c:val>
            <c:numRef>
              <c:f>Лист1!$B$2:$B$5</c:f>
              <c:numCache>
                <c:formatCode>0.0%</c:formatCode>
                <c:ptCount val="4"/>
                <c:pt idx="0">
                  <c:v>0.21800000000000011</c:v>
                </c:pt>
                <c:pt idx="1">
                  <c:v>9.5000000000000043E-2</c:v>
                </c:pt>
                <c:pt idx="2" formatCode="0%">
                  <c:v>0.15000000000000011</c:v>
                </c:pt>
                <c:pt idx="3">
                  <c:v>0.193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2014</c:v>
                </c:pt>
              </c:strCache>
            </c:strRef>
          </c:tx>
          <c:spPr>
            <a:gradFill>
              <a:gsLst>
                <a:gs pos="0">
                  <a:srgbClr val="C00000">
                    <a:alpha val="86000"/>
                  </a:srgbClr>
                </a:gs>
                <a:gs pos="52000">
                  <a:prstClr val="white">
                    <a:alpha val="32000"/>
                  </a:prstClr>
                </a:gs>
                <a:gs pos="22000">
                  <a:prstClr val="white"/>
                </a:gs>
                <a:gs pos="100000">
                  <a:srgbClr val="C00000"/>
                </a:gs>
              </a:gsLst>
              <a:lin ang="0" scaled="1"/>
            </a:gradFill>
          </c:spPr>
          <c:dLbls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Лист1!$A$2:$A$5</c:f>
              <c:strCache>
                <c:ptCount val="4"/>
                <c:pt idx="0">
                  <c:v>Школы</c:v>
                </c:pt>
                <c:pt idx="1">
                  <c:v>ДОУ</c:v>
                </c:pt>
                <c:pt idx="2">
                  <c:v>УДО</c:v>
                </c:pt>
                <c:pt idx="3">
                  <c:v>всего</c:v>
                </c:pt>
              </c:strCache>
            </c:strRef>
          </c:cat>
          <c:val>
            <c:numRef>
              <c:f>Лист1!$C$2:$C$5</c:f>
              <c:numCache>
                <c:formatCode>0.00%</c:formatCode>
                <c:ptCount val="4"/>
                <c:pt idx="0">
                  <c:v>0.2631</c:v>
                </c:pt>
                <c:pt idx="1">
                  <c:v>0.2070000000000001</c:v>
                </c:pt>
                <c:pt idx="2" formatCode="0%">
                  <c:v>0.25</c:v>
                </c:pt>
                <c:pt idx="3" formatCode="0.0%">
                  <c:v>0.22170000000000001</c:v>
                </c:pt>
              </c:numCache>
            </c:numRef>
          </c:val>
        </c:ser>
        <c:axId val="89064960"/>
        <c:axId val="89066496"/>
      </c:barChart>
      <c:catAx>
        <c:axId val="89064960"/>
        <c:scaling>
          <c:orientation val="minMax"/>
        </c:scaling>
        <c:axPos val="b"/>
        <c:tickLblPos val="nextTo"/>
        <c:txPr>
          <a:bodyPr/>
          <a:lstStyle/>
          <a:p>
            <a:pPr>
              <a:defRPr sz="2400"/>
            </a:pPr>
            <a:endParaRPr lang="ru-RU"/>
          </a:p>
        </c:txPr>
        <c:crossAx val="89066496"/>
        <c:crosses val="autoZero"/>
        <c:auto val="1"/>
        <c:lblAlgn val="ctr"/>
        <c:lblOffset val="100"/>
      </c:catAx>
      <c:valAx>
        <c:axId val="89066496"/>
        <c:scaling>
          <c:orientation val="minMax"/>
        </c:scaling>
        <c:delete val="1"/>
        <c:axPos val="l"/>
        <c:majorGridlines/>
        <c:numFmt formatCode="0.0%" sourceLinked="1"/>
        <c:tickLblPos val="nextTo"/>
        <c:crossAx val="8906496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РТ 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Лист1!$B$1:$F$1</c:f>
              <c:strCach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strCache>
            </c:strRef>
          </c:cat>
          <c:val>
            <c:numRef>
              <c:f>Лист1!$B$2:$F$2</c:f>
              <c:numCache>
                <c:formatCode>General</c:formatCode>
                <c:ptCount val="5"/>
                <c:pt idx="0">
                  <c:v>58.2</c:v>
                </c:pt>
                <c:pt idx="1">
                  <c:v>62.2</c:v>
                </c:pt>
                <c:pt idx="2">
                  <c:v>64.3</c:v>
                </c:pt>
                <c:pt idx="3">
                  <c:v>67.3</c:v>
                </c:pt>
                <c:pt idx="4">
                  <c:v>65.8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ЛМР 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Лист1!$B$1:$F$1</c:f>
              <c:strCach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strCache>
            </c:strRef>
          </c:cat>
          <c:val>
            <c:numRef>
              <c:f>Лист1!$B$3:$F$3</c:f>
              <c:numCache>
                <c:formatCode>General</c:formatCode>
                <c:ptCount val="5"/>
                <c:pt idx="0">
                  <c:v>61.8</c:v>
                </c:pt>
                <c:pt idx="1">
                  <c:v>65.099999999999994</c:v>
                </c:pt>
                <c:pt idx="2">
                  <c:v>68.2</c:v>
                </c:pt>
                <c:pt idx="3">
                  <c:v>69.7</c:v>
                </c:pt>
                <c:pt idx="4">
                  <c:v>68.599999999999994</c:v>
                </c:pt>
              </c:numCache>
            </c:numRef>
          </c:val>
        </c:ser>
        <c:dLbls>
          <c:showVal val="1"/>
        </c:dLbls>
        <c:axId val="69587712"/>
        <c:axId val="69589248"/>
      </c:barChart>
      <c:catAx>
        <c:axId val="69587712"/>
        <c:scaling>
          <c:orientation val="minMax"/>
        </c:scaling>
        <c:axPos val="b"/>
        <c:tickLblPos val="nextTo"/>
        <c:crossAx val="69589248"/>
        <c:crosses val="autoZero"/>
        <c:auto val="1"/>
        <c:lblAlgn val="ctr"/>
        <c:lblOffset val="100"/>
      </c:catAx>
      <c:valAx>
        <c:axId val="69589248"/>
        <c:scaling>
          <c:orientation val="minMax"/>
        </c:scaling>
        <c:axPos val="l"/>
        <c:majorGridlines/>
        <c:numFmt formatCode="General" sourceLinked="1"/>
        <c:tickLblPos val="nextTo"/>
        <c:crossAx val="69587712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Средний балл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Лист1!$A$2:$A$16</c:f>
              <c:strCache>
                <c:ptCount val="15"/>
                <c:pt idx="0">
                  <c:v>СОШ №6</c:v>
                </c:pt>
                <c:pt idx="1">
                  <c:v>СОШ №7</c:v>
                </c:pt>
                <c:pt idx="2">
                  <c:v>СОШ №2</c:v>
                </c:pt>
                <c:pt idx="3">
                  <c:v>Тимяшевская СОШ</c:v>
                </c:pt>
                <c:pt idx="4">
                  <c:v>Шугуровская СОШ</c:v>
                </c:pt>
                <c:pt idx="5">
                  <c:v>лицей №12</c:v>
                </c:pt>
                <c:pt idx="6">
                  <c:v>Старокувакская СОШ</c:v>
                </c:pt>
                <c:pt idx="7">
                  <c:v>СОШ №10</c:v>
                </c:pt>
                <c:pt idx="8">
                  <c:v>СОШ №5</c:v>
                </c:pt>
                <c:pt idx="9">
                  <c:v>Зеленорощинская СОШ</c:v>
                </c:pt>
                <c:pt idx="10">
                  <c:v>СОШ №8</c:v>
                </c:pt>
                <c:pt idx="11">
                  <c:v>СОШ №3</c:v>
                </c:pt>
                <c:pt idx="12">
                  <c:v>Гимназия №11</c:v>
                </c:pt>
                <c:pt idx="13">
                  <c:v>СОШ №4</c:v>
                </c:pt>
                <c:pt idx="14">
                  <c:v>СОШ №13</c:v>
                </c:pt>
              </c:strCache>
            </c:strRef>
          </c:cat>
          <c:val>
            <c:numRef>
              <c:f>Лист1!$B$2:$B$16</c:f>
              <c:numCache>
                <c:formatCode>General</c:formatCode>
                <c:ptCount val="15"/>
                <c:pt idx="0">
                  <c:v>75.900000000000006</c:v>
                </c:pt>
                <c:pt idx="1">
                  <c:v>72.599999999999994</c:v>
                </c:pt>
                <c:pt idx="2">
                  <c:v>72.3</c:v>
                </c:pt>
                <c:pt idx="3">
                  <c:v>71.8</c:v>
                </c:pt>
                <c:pt idx="4">
                  <c:v>71.599999999999994</c:v>
                </c:pt>
                <c:pt idx="5">
                  <c:v>70</c:v>
                </c:pt>
                <c:pt idx="6">
                  <c:v>67.8</c:v>
                </c:pt>
                <c:pt idx="7">
                  <c:v>67.3</c:v>
                </c:pt>
                <c:pt idx="8">
                  <c:v>65.5</c:v>
                </c:pt>
                <c:pt idx="9">
                  <c:v>65.099999999999994</c:v>
                </c:pt>
                <c:pt idx="10">
                  <c:v>65</c:v>
                </c:pt>
                <c:pt idx="11">
                  <c:v>63.4</c:v>
                </c:pt>
                <c:pt idx="12">
                  <c:v>63.2</c:v>
                </c:pt>
                <c:pt idx="13">
                  <c:v>61.6</c:v>
                </c:pt>
                <c:pt idx="14">
                  <c:v>58.9</c:v>
                </c:pt>
              </c:numCache>
            </c:numRef>
          </c:val>
        </c:ser>
        <c:axId val="100552704"/>
        <c:axId val="100554240"/>
      </c:barChart>
      <c:catAx>
        <c:axId val="100552704"/>
        <c:scaling>
          <c:orientation val="minMax"/>
        </c:scaling>
        <c:axPos val="b"/>
        <c:tickLblPos val="nextTo"/>
        <c:crossAx val="100554240"/>
        <c:crosses val="autoZero"/>
        <c:auto val="1"/>
        <c:lblAlgn val="ctr"/>
        <c:lblOffset val="100"/>
      </c:catAx>
      <c:valAx>
        <c:axId val="100554240"/>
        <c:scaling>
          <c:orientation val="minMax"/>
          <c:min val="40"/>
        </c:scaling>
        <c:delete val="1"/>
        <c:axPos val="l"/>
        <c:majorGridlines/>
        <c:numFmt formatCode="General" sourceLinked="1"/>
        <c:tickLblPos val="nextTo"/>
        <c:crossAx val="10055270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РТ </c:v>
                </c:pt>
              </c:strCache>
            </c:strRef>
          </c:tx>
          <c:dLbls>
            <c:dLbl>
              <c:idx val="0"/>
              <c:layout>
                <c:manualLayout>
                  <c:x val="-1.2345679012345699E-2"/>
                  <c:y val="2.806032660894488E-3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-7.7160493827160967E-3"/>
                  <c:y val="5.612065321788989E-3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-1.0802469135802495E-2"/>
                  <c:y val="2.806032660894488E-3"/>
                </c:manualLayout>
              </c:layout>
              <c:dLblPos val="outEnd"/>
              <c:showVal val="1"/>
            </c:dLbl>
            <c:dLbl>
              <c:idx val="3"/>
              <c:layout>
                <c:manualLayout>
                  <c:x val="-7.7160493827160689E-3"/>
                  <c:y val="2.6765574530768382E-3"/>
                </c:manualLayout>
              </c:layout>
              <c:dLblPos val="outEnd"/>
              <c:showVal val="1"/>
            </c:dLbl>
            <c:dLbl>
              <c:idx val="4"/>
              <c:layout>
                <c:manualLayout>
                  <c:x val="-1.0802469135802495E-2"/>
                  <c:y val="2.806032660894488E-3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Лист1!$B$1:$F$1</c:f>
              <c:strCach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strCache>
            </c:strRef>
          </c:cat>
          <c:val>
            <c:numRef>
              <c:f>Лист1!$B$2:$F$2</c:f>
              <c:numCache>
                <c:formatCode>General</c:formatCode>
                <c:ptCount val="5"/>
                <c:pt idx="0">
                  <c:v>45.1</c:v>
                </c:pt>
                <c:pt idx="1">
                  <c:v>49.9</c:v>
                </c:pt>
                <c:pt idx="2">
                  <c:v>48.6</c:v>
                </c:pt>
                <c:pt idx="3">
                  <c:v>56.6</c:v>
                </c:pt>
                <c:pt idx="4">
                  <c:v>48.6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ЛМР </c:v>
                </c:pt>
              </c:strCache>
            </c:strRef>
          </c:tx>
          <c:dLbls>
            <c:dLbl>
              <c:idx val="1"/>
              <c:layout>
                <c:manualLayout>
                  <c:x val="1.5432098765432122E-2"/>
                  <c:y val="1.2860834459642706E-17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1.0802469135802495E-2"/>
                  <c:y val="1.2860834459642706E-17"/>
                </c:manualLayout>
              </c:layout>
              <c:dLblPos val="outEnd"/>
              <c:showVal val="1"/>
            </c:dLbl>
            <c:dLbl>
              <c:idx val="3"/>
              <c:layout>
                <c:manualLayout>
                  <c:x val="1.5432098765432122E-2"/>
                  <c:y val="-5.6120653217889742E-3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Лист1!$B$1:$F$1</c:f>
              <c:strCach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strCache>
            </c:strRef>
          </c:cat>
          <c:val>
            <c:numRef>
              <c:f>Лист1!$B$3:$F$3</c:f>
              <c:numCache>
                <c:formatCode>General</c:formatCode>
                <c:ptCount val="5"/>
                <c:pt idx="0">
                  <c:v>46.9</c:v>
                </c:pt>
                <c:pt idx="1">
                  <c:v>49.2</c:v>
                </c:pt>
                <c:pt idx="2">
                  <c:v>49.3</c:v>
                </c:pt>
                <c:pt idx="3">
                  <c:v>55.9</c:v>
                </c:pt>
                <c:pt idx="4">
                  <c:v>52.3</c:v>
                </c:pt>
              </c:numCache>
            </c:numRef>
          </c:val>
        </c:ser>
        <c:dLbls>
          <c:showVal val="1"/>
        </c:dLbls>
        <c:axId val="100595968"/>
        <c:axId val="100605952"/>
      </c:barChart>
      <c:catAx>
        <c:axId val="100595968"/>
        <c:scaling>
          <c:orientation val="minMax"/>
        </c:scaling>
        <c:axPos val="b"/>
        <c:tickLblPos val="nextTo"/>
        <c:crossAx val="100605952"/>
        <c:crosses val="autoZero"/>
        <c:auto val="1"/>
        <c:lblAlgn val="ctr"/>
        <c:lblOffset val="100"/>
      </c:catAx>
      <c:valAx>
        <c:axId val="100605952"/>
        <c:scaling>
          <c:orientation val="minMax"/>
          <c:min val="30"/>
        </c:scaling>
        <c:axPos val="l"/>
        <c:majorGridlines/>
        <c:numFmt formatCode="General" sourceLinked="1"/>
        <c:tickLblPos val="nextTo"/>
        <c:crossAx val="100595968"/>
        <c:crosses val="autoZero"/>
        <c:crossBetween val="between"/>
      </c:valAx>
    </c:plotArea>
    <c:legend>
      <c:legendPos val="r"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Средний балл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Лист1!$A$2:$A$16</c:f>
              <c:strCache>
                <c:ptCount val="15"/>
                <c:pt idx="0">
                  <c:v>СОШ №2</c:v>
                </c:pt>
                <c:pt idx="1">
                  <c:v>лицей №12</c:v>
                </c:pt>
                <c:pt idx="2">
                  <c:v>Шугуровская СОШ</c:v>
                </c:pt>
                <c:pt idx="3">
                  <c:v>СОШ №5</c:v>
                </c:pt>
                <c:pt idx="4">
                  <c:v>СОШ №7</c:v>
                </c:pt>
                <c:pt idx="5">
                  <c:v>СОШ №6</c:v>
                </c:pt>
                <c:pt idx="6">
                  <c:v>СОШ №8</c:v>
                </c:pt>
                <c:pt idx="7">
                  <c:v>Тимяшевская СОШ</c:v>
                </c:pt>
                <c:pt idx="8">
                  <c:v>СОШ №10</c:v>
                </c:pt>
                <c:pt idx="9">
                  <c:v>Гимназия №11</c:v>
                </c:pt>
                <c:pt idx="10">
                  <c:v>Зеленорощинская СОШ</c:v>
                </c:pt>
                <c:pt idx="11">
                  <c:v>СОШ №3</c:v>
                </c:pt>
                <c:pt idx="12">
                  <c:v>Старокувакская СОШ</c:v>
                </c:pt>
                <c:pt idx="13">
                  <c:v>СОШ №13</c:v>
                </c:pt>
                <c:pt idx="14">
                  <c:v>СОШ №4</c:v>
                </c:pt>
              </c:strCache>
            </c:strRef>
          </c:cat>
          <c:val>
            <c:numRef>
              <c:f>Лист1!$B$2:$B$16</c:f>
              <c:numCache>
                <c:formatCode>General</c:formatCode>
                <c:ptCount val="15"/>
                <c:pt idx="0">
                  <c:v>57.8</c:v>
                </c:pt>
                <c:pt idx="1">
                  <c:v>56.4</c:v>
                </c:pt>
                <c:pt idx="2">
                  <c:v>55.7</c:v>
                </c:pt>
                <c:pt idx="3">
                  <c:v>55.3</c:v>
                </c:pt>
                <c:pt idx="4">
                  <c:v>54.9</c:v>
                </c:pt>
                <c:pt idx="5">
                  <c:v>54.1</c:v>
                </c:pt>
                <c:pt idx="6">
                  <c:v>51.7</c:v>
                </c:pt>
                <c:pt idx="7">
                  <c:v>50.4</c:v>
                </c:pt>
                <c:pt idx="8">
                  <c:v>49.3</c:v>
                </c:pt>
                <c:pt idx="9">
                  <c:v>49.2</c:v>
                </c:pt>
                <c:pt idx="10">
                  <c:v>45.6</c:v>
                </c:pt>
                <c:pt idx="11">
                  <c:v>45</c:v>
                </c:pt>
                <c:pt idx="12">
                  <c:v>44.5</c:v>
                </c:pt>
                <c:pt idx="13">
                  <c:v>43.4</c:v>
                </c:pt>
                <c:pt idx="14">
                  <c:v>42.1</c:v>
                </c:pt>
              </c:numCache>
            </c:numRef>
          </c:val>
        </c:ser>
        <c:axId val="100612352"/>
        <c:axId val="103657472"/>
      </c:barChart>
      <c:catAx>
        <c:axId val="100612352"/>
        <c:scaling>
          <c:orientation val="minMax"/>
        </c:scaling>
        <c:axPos val="b"/>
        <c:tickLblPos val="nextTo"/>
        <c:crossAx val="103657472"/>
        <c:crosses val="autoZero"/>
        <c:auto val="1"/>
        <c:lblAlgn val="ctr"/>
        <c:lblOffset val="100"/>
      </c:catAx>
      <c:valAx>
        <c:axId val="103657472"/>
        <c:scaling>
          <c:orientation val="minMax"/>
          <c:min val="40"/>
        </c:scaling>
        <c:delete val="1"/>
        <c:axPos val="l"/>
        <c:majorGridlines/>
        <c:numFmt formatCode="General" sourceLinked="1"/>
        <c:tickLblPos val="nextTo"/>
        <c:crossAx val="10061235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 от общего числа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Лист1!$A$2:$A$10</c:f>
              <c:strCache>
                <c:ptCount val="9"/>
                <c:pt idx="0">
                  <c:v>Обществознание</c:v>
                </c:pt>
                <c:pt idx="1">
                  <c:v>Физика</c:v>
                </c:pt>
                <c:pt idx="2">
                  <c:v>Биология</c:v>
                </c:pt>
                <c:pt idx="3">
                  <c:v>История </c:v>
                </c:pt>
                <c:pt idx="4">
                  <c:v>Химия</c:v>
                </c:pt>
                <c:pt idx="5">
                  <c:v>Английский язык</c:v>
                </c:pt>
                <c:pt idx="6">
                  <c:v>Литература</c:v>
                </c:pt>
                <c:pt idx="7">
                  <c:v>Информатика</c:v>
                </c:pt>
                <c:pt idx="8">
                  <c:v>География</c:v>
                </c:pt>
              </c:strCache>
            </c:strRef>
          </c:cat>
          <c:val>
            <c:numRef>
              <c:f>Лист1!$B$2:$B$10</c:f>
              <c:numCache>
                <c:formatCode>0.0%</c:formatCode>
                <c:ptCount val="9"/>
                <c:pt idx="0">
                  <c:v>0.52200000000000002</c:v>
                </c:pt>
                <c:pt idx="1">
                  <c:v>0.39400000000000057</c:v>
                </c:pt>
                <c:pt idx="2">
                  <c:v>0.15000000000000022</c:v>
                </c:pt>
                <c:pt idx="3">
                  <c:v>0.10600000000000002</c:v>
                </c:pt>
                <c:pt idx="4">
                  <c:v>8.6000000000000021E-2</c:v>
                </c:pt>
                <c:pt idx="5">
                  <c:v>6.4000000000000112E-2</c:v>
                </c:pt>
                <c:pt idx="6">
                  <c:v>4.7000000000000014E-2</c:v>
                </c:pt>
                <c:pt idx="7">
                  <c:v>4.3999999999999997E-2</c:v>
                </c:pt>
                <c:pt idx="8">
                  <c:v>1.0000000000000005E-2</c:v>
                </c:pt>
              </c:numCache>
            </c:numRef>
          </c:val>
        </c:ser>
        <c:axId val="103624064"/>
        <c:axId val="102368384"/>
      </c:barChart>
      <c:catAx>
        <c:axId val="103624064"/>
        <c:scaling>
          <c:orientation val="minMax"/>
        </c:scaling>
        <c:axPos val="b"/>
        <c:tickLblPos val="nextTo"/>
        <c:crossAx val="102368384"/>
        <c:crosses val="autoZero"/>
        <c:auto val="1"/>
        <c:lblAlgn val="ctr"/>
        <c:lblOffset val="100"/>
      </c:catAx>
      <c:valAx>
        <c:axId val="102368384"/>
        <c:scaling>
          <c:orientation val="minMax"/>
        </c:scaling>
        <c:axPos val="l"/>
        <c:majorGridlines/>
        <c:numFmt formatCode="0%" sourceLinked="0"/>
        <c:tickLblPos val="nextTo"/>
        <c:crossAx val="10362406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b="0"/>
            </a:pPr>
            <a:r>
              <a:rPr lang="ru-RU" b="0" smtClean="0"/>
              <a:t>Распределение</a:t>
            </a:r>
            <a:r>
              <a:rPr lang="ru-RU" b="0" baseline="0" smtClean="0"/>
              <a:t> оценок</a:t>
            </a:r>
            <a:endParaRPr lang="ru-RU" b="0" dirty="0"/>
          </a:p>
        </c:rich>
      </c:tx>
    </c:title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2014 год</c:v>
                </c:pt>
              </c:strCache>
            </c:strRef>
          </c:tx>
          <c:marker>
            <c:symbol val="none"/>
          </c:marker>
          <c:dLbls>
            <c:dLblPos val="t"/>
            <c:showVal val="1"/>
          </c:dLbls>
          <c:cat>
            <c:strRef>
              <c:f>Лист1!$A$2:$A$5</c:f>
              <c:strCache>
                <c:ptCount val="4"/>
                <c:pt idx="0">
                  <c:v>«5»</c:v>
                </c:pt>
                <c:pt idx="1">
                  <c:v>«4»</c:v>
                </c:pt>
                <c:pt idx="2">
                  <c:v>«3»</c:v>
                </c:pt>
                <c:pt idx="3">
                  <c:v>«2»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9.0000000000000024E-2</c:v>
                </c:pt>
                <c:pt idx="1">
                  <c:v>0.66000000000000092</c:v>
                </c:pt>
                <c:pt idx="2">
                  <c:v>0.2</c:v>
                </c:pt>
                <c:pt idx="3">
                  <c:v>0.05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2013 год</c:v>
                </c:pt>
              </c:strCache>
            </c:strRef>
          </c:tx>
          <c:marker>
            <c:symbol val="none"/>
          </c:marker>
          <c:dLbls>
            <c:dLbl>
              <c:idx val="1"/>
              <c:layout>
                <c:manualLayout>
                  <c:x val="-1.6975308641975332E-2"/>
                  <c:y val="0.12346543707935749"/>
                </c:manualLayout>
              </c:layout>
              <c:dLblPos val="t"/>
              <c:showVal val="1"/>
            </c:dLbl>
            <c:dLbl>
              <c:idx val="3"/>
              <c:layout>
                <c:manualLayout>
                  <c:x val="4.6296296296295184E-3"/>
                  <c:y val="5.3314620556995387E-2"/>
                </c:manualLayout>
              </c:layout>
              <c:dLblPos val="t"/>
              <c:showVal val="1"/>
            </c:dLbl>
            <c:dLblPos val="t"/>
            <c:showVal val="1"/>
          </c:dLbls>
          <c:cat>
            <c:strRef>
              <c:f>Лист1!$A$2:$A$5</c:f>
              <c:strCache>
                <c:ptCount val="4"/>
                <c:pt idx="0">
                  <c:v>«5»</c:v>
                </c:pt>
                <c:pt idx="1">
                  <c:v>«4»</c:v>
                </c:pt>
                <c:pt idx="2">
                  <c:v>«3»</c:v>
                </c:pt>
                <c:pt idx="3">
                  <c:v>«2»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0.26</c:v>
                </c:pt>
                <c:pt idx="1">
                  <c:v>0.62000000000000066</c:v>
                </c:pt>
                <c:pt idx="2">
                  <c:v>9.0000000000000024E-2</c:v>
                </c:pt>
                <c:pt idx="3">
                  <c:v>3.0000000000000002E-2</c:v>
                </c:pt>
              </c:numCache>
            </c:numRef>
          </c:val>
          <c:smooth val="1"/>
        </c:ser>
        <c:dLbls>
          <c:showVal val="1"/>
        </c:dLbls>
        <c:marker val="1"/>
        <c:axId val="106744064"/>
        <c:axId val="106749952"/>
      </c:lineChart>
      <c:catAx>
        <c:axId val="106744064"/>
        <c:scaling>
          <c:orientation val="minMax"/>
        </c:scaling>
        <c:axPos val="b"/>
        <c:tickLblPos val="nextTo"/>
        <c:crossAx val="106749952"/>
        <c:crosses val="autoZero"/>
        <c:auto val="1"/>
        <c:lblAlgn val="ctr"/>
        <c:lblOffset val="100"/>
      </c:catAx>
      <c:valAx>
        <c:axId val="106749952"/>
        <c:scaling>
          <c:orientation val="minMax"/>
        </c:scaling>
        <c:axPos val="l"/>
        <c:majorGridlines/>
        <c:numFmt formatCode="0%" sourceLinked="1"/>
        <c:tickLblPos val="nextTo"/>
        <c:crossAx val="106744064"/>
        <c:crosses val="autoZero"/>
        <c:crossBetween val="between"/>
      </c:valAx>
    </c:plotArea>
    <c:legend>
      <c:legendPos val="r"/>
      <c:overlay val="1"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b="0"/>
            </a:pPr>
            <a:r>
              <a:rPr lang="ru-RU" b="0" smtClean="0"/>
              <a:t>Распределение</a:t>
            </a:r>
            <a:r>
              <a:rPr lang="ru-RU" b="0" baseline="0" smtClean="0"/>
              <a:t> оценок</a:t>
            </a:r>
            <a:endParaRPr lang="ru-RU" b="0" dirty="0"/>
          </a:p>
        </c:rich>
      </c:tx>
    </c:title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2014 год</c:v>
                </c:pt>
              </c:strCache>
            </c:strRef>
          </c:tx>
          <c:marker>
            <c:symbol val="none"/>
          </c:marker>
          <c:dLbls>
            <c:dLbl>
              <c:idx val="1"/>
              <c:layout>
                <c:manualLayout>
                  <c:x val="-1.5929854453811719E-3"/>
                  <c:y val="0.15729257455771739"/>
                </c:manualLayout>
              </c:layout>
              <c:dLblPos val="t"/>
              <c:showVal val="1"/>
            </c:dLbl>
            <c:dLbl>
              <c:idx val="3"/>
              <c:layout>
                <c:manualLayout>
                  <c:x val="-3.3452694353004568E-2"/>
                  <c:y val="3.6579668501794761E-2"/>
                </c:manualLayout>
              </c:layout>
              <c:dLblPos val="t"/>
              <c:showVal val="1"/>
            </c:dLbl>
            <c:dLblPos val="t"/>
            <c:showVal val="1"/>
          </c:dLbls>
          <c:cat>
            <c:strRef>
              <c:f>Лист1!$A$2:$A$5</c:f>
              <c:strCache>
                <c:ptCount val="4"/>
                <c:pt idx="0">
                  <c:v>«5»</c:v>
                </c:pt>
                <c:pt idx="1">
                  <c:v>«4»</c:v>
                </c:pt>
                <c:pt idx="2">
                  <c:v>«3»</c:v>
                </c:pt>
                <c:pt idx="3">
                  <c:v>«2»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0.47000000000000008</c:v>
                </c:pt>
                <c:pt idx="1">
                  <c:v>0.35000000000000031</c:v>
                </c:pt>
                <c:pt idx="2">
                  <c:v>0.17</c:v>
                </c:pt>
                <c:pt idx="3">
                  <c:v>1.0000000000000005E-2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2013 год</c:v>
                </c:pt>
              </c:strCache>
            </c:strRef>
          </c:tx>
          <c:marker>
            <c:symbol val="none"/>
          </c:marker>
          <c:dLbls>
            <c:dLbl>
              <c:idx val="1"/>
              <c:layout>
                <c:manualLayout>
                  <c:x val="-4.5649067564157063E-2"/>
                  <c:y val="1.7384271433813561E-2"/>
                </c:manualLayout>
              </c:layout>
              <c:dLblPos val="t"/>
              <c:showVal val="1"/>
            </c:dLbl>
            <c:dLbl>
              <c:idx val="3"/>
              <c:layout>
                <c:manualLayout>
                  <c:x val="1.2594368708648346E-2"/>
                  <c:y val="1.3077087474948679E-2"/>
                </c:manualLayout>
              </c:layout>
              <c:dLblPos val="t"/>
              <c:showVal val="1"/>
            </c:dLbl>
            <c:dLblPos val="t"/>
            <c:showVal val="1"/>
          </c:dLbls>
          <c:cat>
            <c:strRef>
              <c:f>Лист1!$A$2:$A$5</c:f>
              <c:strCache>
                <c:ptCount val="4"/>
                <c:pt idx="0">
                  <c:v>«5»</c:v>
                </c:pt>
                <c:pt idx="1">
                  <c:v>«4»</c:v>
                </c:pt>
                <c:pt idx="2">
                  <c:v>«3»</c:v>
                </c:pt>
                <c:pt idx="3">
                  <c:v>«2»</c:v>
                </c:pt>
              </c:strCache>
            </c:strRef>
          </c:cat>
          <c:val>
            <c:numRef>
              <c:f>Лист1!$C$2:$C$5</c:f>
              <c:numCache>
                <c:formatCode>0.0%</c:formatCode>
                <c:ptCount val="4"/>
                <c:pt idx="0">
                  <c:v>0.14900000000000016</c:v>
                </c:pt>
                <c:pt idx="1">
                  <c:v>0.43300000000000033</c:v>
                </c:pt>
                <c:pt idx="2">
                  <c:v>0.38100000000000039</c:v>
                </c:pt>
                <c:pt idx="3">
                  <c:v>3.6999999999999998E-2</c:v>
                </c:pt>
              </c:numCache>
            </c:numRef>
          </c:val>
          <c:smooth val="1"/>
        </c:ser>
        <c:dLbls>
          <c:showVal val="1"/>
        </c:dLbls>
        <c:marker val="1"/>
        <c:axId val="106858368"/>
        <c:axId val="106859904"/>
      </c:lineChart>
      <c:catAx>
        <c:axId val="106858368"/>
        <c:scaling>
          <c:orientation val="minMax"/>
        </c:scaling>
        <c:axPos val="b"/>
        <c:tickLblPos val="nextTo"/>
        <c:crossAx val="106859904"/>
        <c:crosses val="autoZero"/>
        <c:auto val="1"/>
        <c:lblAlgn val="ctr"/>
        <c:lblOffset val="100"/>
      </c:catAx>
      <c:valAx>
        <c:axId val="106859904"/>
        <c:scaling>
          <c:orientation val="minMax"/>
        </c:scaling>
        <c:axPos val="l"/>
        <c:majorGridlines/>
        <c:numFmt formatCode="0%" sourceLinked="1"/>
        <c:tickLblPos val="nextTo"/>
        <c:crossAx val="106858368"/>
        <c:crosses val="autoZero"/>
        <c:crossBetween val="between"/>
      </c:valAx>
    </c:plotArea>
    <c:legend>
      <c:legendPos val="r"/>
      <c:overlay val="1"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depthPercent val="100"/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город</c:v>
                </c:pt>
              </c:strCache>
            </c:strRef>
          </c:tx>
          <c:dLbls>
            <c:txPr>
              <a:bodyPr/>
              <a:lstStyle/>
              <a:p>
                <a:pPr>
                  <a:defRPr sz="2800" b="1" spc="-300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2009-2010</c:v>
                </c:pt>
                <c:pt idx="1">
                  <c:v>2010-2011</c:v>
                </c:pt>
                <c:pt idx="2">
                  <c:v>2011-2012</c:v>
                </c:pt>
                <c:pt idx="3">
                  <c:v>2012-2013</c:v>
                </c:pt>
                <c:pt idx="4">
                  <c:v>2013-2014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543</c:v>
                </c:pt>
                <c:pt idx="1">
                  <c:v>510</c:v>
                </c:pt>
                <c:pt idx="2">
                  <c:v>479</c:v>
                </c:pt>
                <c:pt idx="3">
                  <c:v>474</c:v>
                </c:pt>
                <c:pt idx="4">
                  <c:v>495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село</c:v>
                </c:pt>
              </c:strCache>
            </c:strRef>
          </c:tx>
          <c:dLbls>
            <c:txPr>
              <a:bodyPr/>
              <a:lstStyle/>
              <a:p>
                <a:pPr>
                  <a:defRPr sz="2800" b="1" spc="-300">
                    <a:solidFill>
                      <a:schemeClr val="bg2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2009-2010</c:v>
                </c:pt>
                <c:pt idx="1">
                  <c:v>2010-2011</c:v>
                </c:pt>
                <c:pt idx="2">
                  <c:v>2011-2012</c:v>
                </c:pt>
                <c:pt idx="3">
                  <c:v>2012-2013</c:v>
                </c:pt>
                <c:pt idx="4">
                  <c:v>2013-2014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401</c:v>
                </c:pt>
                <c:pt idx="1">
                  <c:v>380</c:v>
                </c:pt>
                <c:pt idx="2">
                  <c:v>359</c:v>
                </c:pt>
                <c:pt idx="3">
                  <c:v>344</c:v>
                </c:pt>
                <c:pt idx="4">
                  <c:v>344</c:v>
                </c:pt>
              </c:numCache>
            </c:numRef>
          </c:val>
        </c:ser>
        <c:shape val="box"/>
        <c:axId val="109223296"/>
        <c:axId val="109229184"/>
        <c:axId val="0"/>
      </c:bar3DChart>
      <c:catAx>
        <c:axId val="109223296"/>
        <c:scaling>
          <c:orientation val="minMax"/>
        </c:scaling>
        <c:axPos val="b"/>
        <c:numFmt formatCode="General" sourceLinked="1"/>
        <c:tickLblPos val="nextTo"/>
        <c:crossAx val="109229184"/>
        <c:crosses val="autoZero"/>
        <c:auto val="1"/>
        <c:lblAlgn val="ctr"/>
        <c:lblOffset val="100"/>
      </c:catAx>
      <c:valAx>
        <c:axId val="109229184"/>
        <c:scaling>
          <c:orientation val="minMax"/>
        </c:scaling>
        <c:axPos val="l"/>
        <c:majorGridlines/>
        <c:numFmt formatCode="General" sourceLinked="1"/>
        <c:tickLblPos val="nextTo"/>
        <c:crossAx val="109223296"/>
        <c:crosses val="autoZero"/>
        <c:crossBetween val="between"/>
      </c:valAx>
      <c:spPr>
        <a:noFill/>
        <a:ln w="25398">
          <a:noFill/>
        </a:ln>
      </c:spPr>
    </c:plotArea>
    <c:legend>
      <c:legendPos val="r"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B9B17A-79A0-4DCC-973D-2A730E07BC11}" type="doc">
      <dgm:prSet loTypeId="urn:microsoft.com/office/officeart/2005/8/layout/target3" loCatId="relationship" qsTypeId="urn:microsoft.com/office/officeart/2005/8/quickstyle/3d9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008CE70-BAE8-43EC-8B9D-A5CA74AFDDA1}">
      <dgm:prSet custT="1"/>
      <dgm:spPr/>
      <dgm:t>
        <a:bodyPr/>
        <a:lstStyle/>
        <a:p>
          <a:pPr rtl="0"/>
          <a:r>
            <a:rPr lang="ru-RU" sz="4000" b="1" smtClean="0"/>
            <a:t>Проблемы и перспективы развития системы образования</a:t>
          </a:r>
          <a:br>
            <a:rPr lang="ru-RU" sz="4000" b="1" smtClean="0"/>
          </a:br>
          <a:r>
            <a:rPr lang="ru-RU" sz="4000" b="1" smtClean="0"/>
            <a:t> Лениногорского муниципального района</a:t>
          </a:r>
          <a:r>
            <a:rPr lang="ru-RU" sz="4000" b="1" dirty="0" smtClean="0"/>
            <a:t/>
          </a:r>
          <a:br>
            <a:rPr lang="ru-RU" sz="4000" b="1" dirty="0" smtClean="0"/>
          </a:br>
          <a:endParaRPr lang="ru-RU" sz="4000" dirty="0"/>
        </a:p>
      </dgm:t>
    </dgm:pt>
    <dgm:pt modelId="{824D4204-72DC-448F-94CE-2ADD41A532AD}" type="parTrans" cxnId="{3DBDCA67-C5A2-4C8C-9A94-3A1F7A62232A}">
      <dgm:prSet/>
      <dgm:spPr/>
      <dgm:t>
        <a:bodyPr/>
        <a:lstStyle/>
        <a:p>
          <a:endParaRPr lang="ru-RU" sz="3200"/>
        </a:p>
      </dgm:t>
    </dgm:pt>
    <dgm:pt modelId="{838DF7B0-DBE5-49D8-B846-2C0D6D0855A0}" type="sibTrans" cxnId="{3DBDCA67-C5A2-4C8C-9A94-3A1F7A62232A}">
      <dgm:prSet/>
      <dgm:spPr/>
      <dgm:t>
        <a:bodyPr/>
        <a:lstStyle/>
        <a:p>
          <a:endParaRPr lang="ru-RU" sz="3200"/>
        </a:p>
      </dgm:t>
    </dgm:pt>
    <dgm:pt modelId="{509001DC-1772-489A-AA85-C57B52569ABA}" type="pres">
      <dgm:prSet presAssocID="{DAB9B17A-79A0-4DCC-973D-2A730E07BC11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1634C66-4BC2-4010-AC53-670ADEFBA9A7}" type="pres">
      <dgm:prSet presAssocID="{F008CE70-BAE8-43EC-8B9D-A5CA74AFDDA1}" presName="circle1" presStyleLbl="node1" presStyleIdx="0" presStyleCnt="1"/>
      <dgm:spPr/>
    </dgm:pt>
    <dgm:pt modelId="{3FDF2A81-C454-46D2-B1E8-A1CB24A426EF}" type="pres">
      <dgm:prSet presAssocID="{F008CE70-BAE8-43EC-8B9D-A5CA74AFDDA1}" presName="space" presStyleCnt="0"/>
      <dgm:spPr/>
    </dgm:pt>
    <dgm:pt modelId="{36EC217D-3450-429F-BBBC-89FF02A899E4}" type="pres">
      <dgm:prSet presAssocID="{F008CE70-BAE8-43EC-8B9D-A5CA74AFDDA1}" presName="rect1" presStyleLbl="alignAcc1" presStyleIdx="0" presStyleCnt="1" custLinFactNeighborX="224" custLinFactNeighborY="-9332"/>
      <dgm:spPr/>
      <dgm:t>
        <a:bodyPr/>
        <a:lstStyle/>
        <a:p>
          <a:endParaRPr lang="ru-RU"/>
        </a:p>
      </dgm:t>
    </dgm:pt>
    <dgm:pt modelId="{ACAAFC65-2415-4DF4-B6F0-88C11CF86BE9}" type="pres">
      <dgm:prSet presAssocID="{F008CE70-BAE8-43EC-8B9D-A5CA74AFDDA1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83AE745-CF2F-4425-94D4-D4CAC0277262}" type="presOf" srcId="{F008CE70-BAE8-43EC-8B9D-A5CA74AFDDA1}" destId="{ACAAFC65-2415-4DF4-B6F0-88C11CF86BE9}" srcOrd="1" destOrd="0" presId="urn:microsoft.com/office/officeart/2005/8/layout/target3"/>
    <dgm:cxn modelId="{3DBDCA67-C5A2-4C8C-9A94-3A1F7A62232A}" srcId="{DAB9B17A-79A0-4DCC-973D-2A730E07BC11}" destId="{F008CE70-BAE8-43EC-8B9D-A5CA74AFDDA1}" srcOrd="0" destOrd="0" parTransId="{824D4204-72DC-448F-94CE-2ADD41A532AD}" sibTransId="{838DF7B0-DBE5-49D8-B846-2C0D6D0855A0}"/>
    <dgm:cxn modelId="{D336ED5A-522E-4E5F-A2B8-6C53F946014A}" type="presOf" srcId="{F008CE70-BAE8-43EC-8B9D-A5CA74AFDDA1}" destId="{36EC217D-3450-429F-BBBC-89FF02A899E4}" srcOrd="0" destOrd="0" presId="urn:microsoft.com/office/officeart/2005/8/layout/target3"/>
    <dgm:cxn modelId="{0B746014-4092-48C1-A49F-81DE3034F511}" type="presOf" srcId="{DAB9B17A-79A0-4DCC-973D-2A730E07BC11}" destId="{509001DC-1772-489A-AA85-C57B52569ABA}" srcOrd="0" destOrd="0" presId="urn:microsoft.com/office/officeart/2005/8/layout/target3"/>
    <dgm:cxn modelId="{93E0FDAD-CE95-4377-A6A9-1DF9D9C53283}" type="presParOf" srcId="{509001DC-1772-489A-AA85-C57B52569ABA}" destId="{71634C66-4BC2-4010-AC53-670ADEFBA9A7}" srcOrd="0" destOrd="0" presId="urn:microsoft.com/office/officeart/2005/8/layout/target3"/>
    <dgm:cxn modelId="{7331C85F-F6D6-4AB4-9637-8E2F9AEABDC3}" type="presParOf" srcId="{509001DC-1772-489A-AA85-C57B52569ABA}" destId="{3FDF2A81-C454-46D2-B1E8-A1CB24A426EF}" srcOrd="1" destOrd="0" presId="urn:microsoft.com/office/officeart/2005/8/layout/target3"/>
    <dgm:cxn modelId="{E1C0B9A8-A0E1-4ECA-88FE-0514578BC034}" type="presParOf" srcId="{509001DC-1772-489A-AA85-C57B52569ABA}" destId="{36EC217D-3450-429F-BBBC-89FF02A899E4}" srcOrd="2" destOrd="0" presId="urn:microsoft.com/office/officeart/2005/8/layout/target3"/>
    <dgm:cxn modelId="{70E3076E-8CEF-4B5E-A8B5-B43B8CA47D18}" type="presParOf" srcId="{509001DC-1772-489A-AA85-C57B52569ABA}" destId="{ACAAFC65-2415-4DF4-B6F0-88C11CF86BE9}" srcOrd="3" destOrd="0" presId="urn:microsoft.com/office/officeart/2005/8/layout/target3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01BB205-DB2C-4024-9F26-C7642C4AF923}" type="doc">
      <dgm:prSet loTypeId="urn:microsoft.com/office/officeart/2005/8/layout/vList3" loCatId="list" qsTypeId="urn:microsoft.com/office/officeart/2005/8/quickstyle/3d3" qsCatId="3D" csTypeId="urn:microsoft.com/office/officeart/2005/8/colors/accent1_2" csCatId="accent1" phldr="1"/>
      <dgm:spPr/>
    </dgm:pt>
    <dgm:pt modelId="{63BD904E-2246-4FFD-8A36-585CE03A8AC5}">
      <dgm:prSet phldrT="[Текст]"/>
      <dgm:spPr/>
      <dgm:t>
        <a:bodyPr/>
        <a:lstStyle/>
        <a:p>
          <a:r>
            <a:rPr lang="ru-RU" dirty="0" smtClean="0"/>
            <a:t>55 дошкольных учреждений</a:t>
          </a:r>
          <a:endParaRPr lang="ru-RU" dirty="0"/>
        </a:p>
      </dgm:t>
    </dgm:pt>
    <dgm:pt modelId="{9486BD39-D516-4379-90F7-3EBB1902AAAA}" type="parTrans" cxnId="{DFD204EB-61FE-4CA6-99A6-FB90E091E6E1}">
      <dgm:prSet/>
      <dgm:spPr/>
      <dgm:t>
        <a:bodyPr/>
        <a:lstStyle/>
        <a:p>
          <a:endParaRPr lang="ru-RU"/>
        </a:p>
      </dgm:t>
    </dgm:pt>
    <dgm:pt modelId="{3B25364A-0631-47B5-9EFB-217DE0BB038A}" type="sibTrans" cxnId="{DFD204EB-61FE-4CA6-99A6-FB90E091E6E1}">
      <dgm:prSet/>
      <dgm:spPr/>
      <dgm:t>
        <a:bodyPr/>
        <a:lstStyle/>
        <a:p>
          <a:endParaRPr lang="ru-RU"/>
        </a:p>
      </dgm:t>
    </dgm:pt>
    <dgm:pt modelId="{9851CC33-3DFA-46BF-9D46-96201CA7EBB0}">
      <dgm:prSet phldrT="[Текст]"/>
      <dgm:spPr/>
      <dgm:t>
        <a:bodyPr/>
        <a:lstStyle/>
        <a:p>
          <a:r>
            <a:rPr lang="ru-RU" dirty="0" smtClean="0"/>
            <a:t>4</a:t>
          </a:r>
          <a:r>
            <a:rPr lang="en-US" dirty="0" smtClean="0"/>
            <a:t>333 </a:t>
          </a:r>
          <a:r>
            <a:rPr lang="ru-RU" dirty="0" smtClean="0"/>
            <a:t>детей</a:t>
          </a:r>
          <a:r>
            <a:rPr lang="en-US" dirty="0" smtClean="0"/>
            <a:t> - (71,5%)</a:t>
          </a:r>
          <a:r>
            <a:rPr lang="ru-RU" dirty="0" smtClean="0"/>
            <a:t> </a:t>
          </a:r>
          <a:endParaRPr lang="ru-RU" dirty="0"/>
        </a:p>
      </dgm:t>
    </dgm:pt>
    <dgm:pt modelId="{DD66B4AF-EE60-4124-A525-F906B9DD2402}" type="parTrans" cxnId="{1B3DAB7B-2479-49E9-847B-7B8672DF4881}">
      <dgm:prSet/>
      <dgm:spPr/>
      <dgm:t>
        <a:bodyPr/>
        <a:lstStyle/>
        <a:p>
          <a:endParaRPr lang="ru-RU"/>
        </a:p>
      </dgm:t>
    </dgm:pt>
    <dgm:pt modelId="{6EC26E5D-A9DA-4AB4-87B4-78FFC043F8A3}" type="sibTrans" cxnId="{1B3DAB7B-2479-49E9-847B-7B8672DF4881}">
      <dgm:prSet/>
      <dgm:spPr/>
      <dgm:t>
        <a:bodyPr/>
        <a:lstStyle/>
        <a:p>
          <a:endParaRPr lang="ru-RU"/>
        </a:p>
      </dgm:t>
    </dgm:pt>
    <dgm:pt modelId="{EB11EA3F-A1A2-4373-AEF5-CA2B1A8C0663}">
      <dgm:prSet phldrT="[Текст]"/>
      <dgm:spPr/>
      <dgm:t>
        <a:bodyPr/>
        <a:lstStyle/>
        <a:p>
          <a:r>
            <a:rPr lang="ru-RU" dirty="0" smtClean="0"/>
            <a:t>Электронный детский сад</a:t>
          </a:r>
          <a:endParaRPr lang="ru-RU" dirty="0"/>
        </a:p>
      </dgm:t>
    </dgm:pt>
    <dgm:pt modelId="{33C0D19E-14F8-4227-890D-D793E66C4D91}" type="parTrans" cxnId="{C36FFD6D-C3EE-467C-A700-07B6ED29E501}">
      <dgm:prSet/>
      <dgm:spPr/>
      <dgm:t>
        <a:bodyPr/>
        <a:lstStyle/>
        <a:p>
          <a:endParaRPr lang="ru-RU"/>
        </a:p>
      </dgm:t>
    </dgm:pt>
    <dgm:pt modelId="{C0293FCA-939A-4FB4-8768-2A89CFEB62D5}" type="sibTrans" cxnId="{C36FFD6D-C3EE-467C-A700-07B6ED29E501}">
      <dgm:prSet/>
      <dgm:spPr/>
      <dgm:t>
        <a:bodyPr/>
        <a:lstStyle/>
        <a:p>
          <a:endParaRPr lang="ru-RU"/>
        </a:p>
      </dgm:t>
    </dgm:pt>
    <dgm:pt modelId="{744BBA7E-F1FE-44CC-8CEE-95A11C3875B5}" type="pres">
      <dgm:prSet presAssocID="{D01BB205-DB2C-4024-9F26-C7642C4AF923}" presName="linearFlow" presStyleCnt="0">
        <dgm:presLayoutVars>
          <dgm:dir/>
          <dgm:resizeHandles val="exact"/>
        </dgm:presLayoutVars>
      </dgm:prSet>
      <dgm:spPr/>
    </dgm:pt>
    <dgm:pt modelId="{3041B6E3-92BF-4F24-8828-6246F01FDFFA}" type="pres">
      <dgm:prSet presAssocID="{63BD904E-2246-4FFD-8A36-585CE03A8AC5}" presName="composite" presStyleCnt="0"/>
      <dgm:spPr/>
    </dgm:pt>
    <dgm:pt modelId="{97D4DBE0-C528-4E97-9F10-837671714D09}" type="pres">
      <dgm:prSet presAssocID="{63BD904E-2246-4FFD-8A36-585CE03A8AC5}" presName="imgShp" presStyleLbl="fgImgPlace1" presStyleIdx="0" presStyleCnt="3" custScaleX="372820" custScaleY="252782" custLinFactNeighborX="86539" custLinFactNeighborY="-9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0D2AA5E3-5693-4BEA-9E79-38463B06C5D9}" type="pres">
      <dgm:prSet presAssocID="{63BD904E-2246-4FFD-8A36-585CE03A8AC5}" presName="txShp" presStyleLbl="node1" presStyleIdx="0" presStyleCnt="3" custScaleX="83334" custScaleY="114533" custLinFactNeighborX="15389" custLinFactNeighborY="28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4017C3-3479-418B-9205-20B8E112FB24}" type="pres">
      <dgm:prSet presAssocID="{3B25364A-0631-47B5-9EFB-217DE0BB038A}" presName="spacing" presStyleCnt="0"/>
      <dgm:spPr/>
    </dgm:pt>
    <dgm:pt modelId="{45BFC07D-C22F-4D7F-96C4-37A510DC97FC}" type="pres">
      <dgm:prSet presAssocID="{9851CC33-3DFA-46BF-9D46-96201CA7EBB0}" presName="composite" presStyleCnt="0"/>
      <dgm:spPr/>
    </dgm:pt>
    <dgm:pt modelId="{47E0BAF8-7F64-4E6C-822A-EA83ADAFC79D}" type="pres">
      <dgm:prSet presAssocID="{9851CC33-3DFA-46BF-9D46-96201CA7EBB0}" presName="imgShp" presStyleLbl="fgImgPlace1" presStyleIdx="1" presStyleCnt="3" custScaleX="358412" custScaleY="252834" custLinFactNeighborX="-68481" custLinFactNeighborY="932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53DF6CEB-05D9-49E3-BF27-E4BE4B4EEEB8}" type="pres">
      <dgm:prSet presAssocID="{9851CC33-3DFA-46BF-9D46-96201CA7EBB0}" presName="txShp" presStyleLbl="node1" presStyleIdx="1" presStyleCnt="3" custScaleX="67056" custScaleY="134075" custLinFactNeighborX="-7717" custLinFactNeighborY="36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06F1AB-6D6C-47AC-B255-54848E028BC6}" type="pres">
      <dgm:prSet presAssocID="{6EC26E5D-A9DA-4AB4-87B4-78FFC043F8A3}" presName="spacing" presStyleCnt="0"/>
      <dgm:spPr/>
    </dgm:pt>
    <dgm:pt modelId="{D053C72C-901D-4EA8-9538-C4A03DE44506}" type="pres">
      <dgm:prSet presAssocID="{EB11EA3F-A1A2-4373-AEF5-CA2B1A8C0663}" presName="composite" presStyleCnt="0"/>
      <dgm:spPr/>
    </dgm:pt>
    <dgm:pt modelId="{988FCF5D-E4DB-455D-B529-C8E550B41B35}" type="pres">
      <dgm:prSet presAssocID="{EB11EA3F-A1A2-4373-AEF5-CA2B1A8C0663}" presName="imgShp" presStyleLbl="fgImgPlace1" presStyleIdx="2" presStyleCnt="3" custScaleX="388796" custScaleY="245923" custLinFactNeighborX="69787" custLinFactNeighborY="189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56F56AF1-70B9-4938-9488-526DE31F6B23}" type="pres">
      <dgm:prSet presAssocID="{EB11EA3F-A1A2-4373-AEF5-CA2B1A8C0663}" presName="txShp" presStyleLbl="node1" presStyleIdx="2" presStyleCnt="3" custScaleX="79126" custScaleY="122892" custLinFactNeighborX="15154" custLinFactNeighborY="3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36FFD6D-C3EE-467C-A700-07B6ED29E501}" srcId="{D01BB205-DB2C-4024-9F26-C7642C4AF923}" destId="{EB11EA3F-A1A2-4373-AEF5-CA2B1A8C0663}" srcOrd="2" destOrd="0" parTransId="{33C0D19E-14F8-4227-890D-D793E66C4D91}" sibTransId="{C0293FCA-939A-4FB4-8768-2A89CFEB62D5}"/>
    <dgm:cxn modelId="{1B3DAB7B-2479-49E9-847B-7B8672DF4881}" srcId="{D01BB205-DB2C-4024-9F26-C7642C4AF923}" destId="{9851CC33-3DFA-46BF-9D46-96201CA7EBB0}" srcOrd="1" destOrd="0" parTransId="{DD66B4AF-EE60-4124-A525-F906B9DD2402}" sibTransId="{6EC26E5D-A9DA-4AB4-87B4-78FFC043F8A3}"/>
    <dgm:cxn modelId="{8CF5CD93-7130-4AC1-9B9B-CF0CFA36FC93}" type="presOf" srcId="{EB11EA3F-A1A2-4373-AEF5-CA2B1A8C0663}" destId="{56F56AF1-70B9-4938-9488-526DE31F6B23}" srcOrd="0" destOrd="0" presId="urn:microsoft.com/office/officeart/2005/8/layout/vList3"/>
    <dgm:cxn modelId="{B8D8B0B5-DC95-40F6-9A37-2260478F23D7}" type="presOf" srcId="{9851CC33-3DFA-46BF-9D46-96201CA7EBB0}" destId="{53DF6CEB-05D9-49E3-BF27-E4BE4B4EEEB8}" srcOrd="0" destOrd="0" presId="urn:microsoft.com/office/officeart/2005/8/layout/vList3"/>
    <dgm:cxn modelId="{63160E9B-1648-4133-9060-D2A2DBAD1031}" type="presOf" srcId="{D01BB205-DB2C-4024-9F26-C7642C4AF923}" destId="{744BBA7E-F1FE-44CC-8CEE-95A11C3875B5}" srcOrd="0" destOrd="0" presId="urn:microsoft.com/office/officeart/2005/8/layout/vList3"/>
    <dgm:cxn modelId="{773045A5-0830-48F2-85FB-3DA1CE960817}" type="presOf" srcId="{63BD904E-2246-4FFD-8A36-585CE03A8AC5}" destId="{0D2AA5E3-5693-4BEA-9E79-38463B06C5D9}" srcOrd="0" destOrd="0" presId="urn:microsoft.com/office/officeart/2005/8/layout/vList3"/>
    <dgm:cxn modelId="{DFD204EB-61FE-4CA6-99A6-FB90E091E6E1}" srcId="{D01BB205-DB2C-4024-9F26-C7642C4AF923}" destId="{63BD904E-2246-4FFD-8A36-585CE03A8AC5}" srcOrd="0" destOrd="0" parTransId="{9486BD39-D516-4379-90F7-3EBB1902AAAA}" sibTransId="{3B25364A-0631-47B5-9EFB-217DE0BB038A}"/>
    <dgm:cxn modelId="{2D424EDE-719D-4F50-8F3F-EEDB58C84A49}" type="presParOf" srcId="{744BBA7E-F1FE-44CC-8CEE-95A11C3875B5}" destId="{3041B6E3-92BF-4F24-8828-6246F01FDFFA}" srcOrd="0" destOrd="0" presId="urn:microsoft.com/office/officeart/2005/8/layout/vList3"/>
    <dgm:cxn modelId="{C947D927-D9DF-42B4-BE97-1A8242D23458}" type="presParOf" srcId="{3041B6E3-92BF-4F24-8828-6246F01FDFFA}" destId="{97D4DBE0-C528-4E97-9F10-837671714D09}" srcOrd="0" destOrd="0" presId="urn:microsoft.com/office/officeart/2005/8/layout/vList3"/>
    <dgm:cxn modelId="{50B04186-5C19-49AA-B199-F23339A3B9A7}" type="presParOf" srcId="{3041B6E3-92BF-4F24-8828-6246F01FDFFA}" destId="{0D2AA5E3-5693-4BEA-9E79-38463B06C5D9}" srcOrd="1" destOrd="0" presId="urn:microsoft.com/office/officeart/2005/8/layout/vList3"/>
    <dgm:cxn modelId="{83634472-10F4-4162-9DCD-CDC7087F0ABF}" type="presParOf" srcId="{744BBA7E-F1FE-44CC-8CEE-95A11C3875B5}" destId="{0D4017C3-3479-418B-9205-20B8E112FB24}" srcOrd="1" destOrd="0" presId="urn:microsoft.com/office/officeart/2005/8/layout/vList3"/>
    <dgm:cxn modelId="{032CBE36-AE49-46F4-BAAD-768E676407D7}" type="presParOf" srcId="{744BBA7E-F1FE-44CC-8CEE-95A11C3875B5}" destId="{45BFC07D-C22F-4D7F-96C4-37A510DC97FC}" srcOrd="2" destOrd="0" presId="urn:microsoft.com/office/officeart/2005/8/layout/vList3"/>
    <dgm:cxn modelId="{BEAA3CFF-B268-42DE-88E0-6F1FCD1C6DB4}" type="presParOf" srcId="{45BFC07D-C22F-4D7F-96C4-37A510DC97FC}" destId="{47E0BAF8-7F64-4E6C-822A-EA83ADAFC79D}" srcOrd="0" destOrd="0" presId="urn:microsoft.com/office/officeart/2005/8/layout/vList3"/>
    <dgm:cxn modelId="{D3B8B4E6-B6B1-4E2D-BDC2-28FB35DFA206}" type="presParOf" srcId="{45BFC07D-C22F-4D7F-96C4-37A510DC97FC}" destId="{53DF6CEB-05D9-49E3-BF27-E4BE4B4EEEB8}" srcOrd="1" destOrd="0" presId="urn:microsoft.com/office/officeart/2005/8/layout/vList3"/>
    <dgm:cxn modelId="{EBBF6BE5-E3BA-4AF6-9471-9E8AF75B921E}" type="presParOf" srcId="{744BBA7E-F1FE-44CC-8CEE-95A11C3875B5}" destId="{6606F1AB-6D6C-47AC-B255-54848E028BC6}" srcOrd="3" destOrd="0" presId="urn:microsoft.com/office/officeart/2005/8/layout/vList3"/>
    <dgm:cxn modelId="{720C20ED-FC3A-4D5F-A1D8-C59ACAE1EC00}" type="presParOf" srcId="{744BBA7E-F1FE-44CC-8CEE-95A11C3875B5}" destId="{D053C72C-901D-4EA8-9538-C4A03DE44506}" srcOrd="4" destOrd="0" presId="urn:microsoft.com/office/officeart/2005/8/layout/vList3"/>
    <dgm:cxn modelId="{D155CF17-CC01-4E5A-A489-07CD620B5BF3}" type="presParOf" srcId="{D053C72C-901D-4EA8-9538-C4A03DE44506}" destId="{988FCF5D-E4DB-455D-B529-C8E550B41B35}" srcOrd="0" destOrd="0" presId="urn:microsoft.com/office/officeart/2005/8/layout/vList3"/>
    <dgm:cxn modelId="{6A674EA7-465F-4448-8238-75A5EEE473C6}" type="presParOf" srcId="{D053C72C-901D-4EA8-9538-C4A03DE44506}" destId="{56F56AF1-70B9-4938-9488-526DE31F6B23}" srcOrd="1" destOrd="0" presId="urn:microsoft.com/office/officeart/2005/8/layout/vList3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5119A01-196B-4677-ADBE-74A4AFF2BE71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622EEF0A-3B01-48D5-A668-4E7C44B5097A}">
      <dgm:prSet/>
      <dgm:spPr/>
      <dgm:t>
        <a:bodyPr/>
        <a:lstStyle/>
        <a:p>
          <a:pPr algn="ctr" rtl="0"/>
          <a:r>
            <a:rPr lang="ru-RU" smtClean="0"/>
            <a:t>Капитальный ремонт</a:t>
          </a:r>
          <a:r>
            <a:rPr lang="ru-RU" dirty="0" smtClean="0"/>
            <a:t>.</a:t>
          </a:r>
          <a:endParaRPr lang="ru-RU" dirty="0"/>
        </a:p>
      </dgm:t>
    </dgm:pt>
    <dgm:pt modelId="{9ED53757-D8A8-4B42-A8C8-79F5B725E256}" type="parTrans" cxnId="{10434C29-AF46-41D3-9DCA-44D65BF2C73F}">
      <dgm:prSet/>
      <dgm:spPr/>
      <dgm:t>
        <a:bodyPr/>
        <a:lstStyle/>
        <a:p>
          <a:pPr algn="ctr"/>
          <a:endParaRPr lang="ru-RU"/>
        </a:p>
      </dgm:t>
    </dgm:pt>
    <dgm:pt modelId="{B930D8FC-49C0-4A11-AFAA-C3595B7C04EF}" type="sibTrans" cxnId="{10434C29-AF46-41D3-9DCA-44D65BF2C73F}">
      <dgm:prSet/>
      <dgm:spPr/>
      <dgm:t>
        <a:bodyPr/>
        <a:lstStyle/>
        <a:p>
          <a:pPr algn="ctr"/>
          <a:endParaRPr lang="ru-RU"/>
        </a:p>
      </dgm:t>
    </dgm:pt>
    <dgm:pt modelId="{1C12FDA5-84B2-48B7-A04B-B2476667F910}">
      <dgm:prSet/>
      <dgm:spPr/>
      <dgm:t>
        <a:bodyPr/>
        <a:lstStyle/>
        <a:p>
          <a:pPr algn="ctr" rtl="0"/>
          <a:r>
            <a:rPr lang="ru-RU" smtClean="0"/>
            <a:t>Разработка  основной образовательной программы</a:t>
          </a:r>
          <a:r>
            <a:rPr lang="ru-RU" dirty="0" smtClean="0"/>
            <a:t>.</a:t>
          </a:r>
          <a:endParaRPr lang="ru-RU" dirty="0"/>
        </a:p>
      </dgm:t>
    </dgm:pt>
    <dgm:pt modelId="{199A5175-6875-4EEA-96D0-A6613DD912D8}" type="parTrans" cxnId="{E7C02366-767C-4E47-8FF9-BD2332BD28B9}">
      <dgm:prSet/>
      <dgm:spPr/>
      <dgm:t>
        <a:bodyPr/>
        <a:lstStyle/>
        <a:p>
          <a:pPr algn="ctr"/>
          <a:endParaRPr lang="ru-RU"/>
        </a:p>
      </dgm:t>
    </dgm:pt>
    <dgm:pt modelId="{93AD3D9E-A4AC-4CB3-9EF0-B8B7E2F77B4B}" type="sibTrans" cxnId="{E7C02366-767C-4E47-8FF9-BD2332BD28B9}">
      <dgm:prSet/>
      <dgm:spPr/>
      <dgm:t>
        <a:bodyPr/>
        <a:lstStyle/>
        <a:p>
          <a:pPr algn="ctr"/>
          <a:endParaRPr lang="ru-RU"/>
        </a:p>
      </dgm:t>
    </dgm:pt>
    <dgm:pt modelId="{D8748603-6056-4566-81D0-744D9135FCCC}">
      <dgm:prSet/>
      <dgm:spPr/>
      <dgm:t>
        <a:bodyPr/>
        <a:lstStyle/>
        <a:p>
          <a:pPr algn="ctr" rtl="0"/>
          <a:r>
            <a:rPr lang="ru-RU" smtClean="0"/>
            <a:t>Повышение  квалификации педагогических кадров</a:t>
          </a:r>
          <a:r>
            <a:rPr lang="ru-RU" dirty="0" smtClean="0"/>
            <a:t>.</a:t>
          </a:r>
          <a:endParaRPr lang="ru-RU" dirty="0"/>
        </a:p>
      </dgm:t>
    </dgm:pt>
    <dgm:pt modelId="{23F0BD90-FBE5-4015-94A3-17989F1B0205}" type="parTrans" cxnId="{2CEB26F9-B43D-486A-BD12-C800A61A403F}">
      <dgm:prSet/>
      <dgm:spPr/>
      <dgm:t>
        <a:bodyPr/>
        <a:lstStyle/>
        <a:p>
          <a:pPr algn="ctr"/>
          <a:endParaRPr lang="ru-RU"/>
        </a:p>
      </dgm:t>
    </dgm:pt>
    <dgm:pt modelId="{216DEE5F-CFE4-4D34-8D8A-25DC43CA02D8}" type="sibTrans" cxnId="{2CEB26F9-B43D-486A-BD12-C800A61A403F}">
      <dgm:prSet/>
      <dgm:spPr/>
      <dgm:t>
        <a:bodyPr/>
        <a:lstStyle/>
        <a:p>
          <a:pPr algn="ctr"/>
          <a:endParaRPr lang="ru-RU"/>
        </a:p>
      </dgm:t>
    </dgm:pt>
    <dgm:pt modelId="{EDCA9900-2D07-4D0B-943A-7894EF6A5018}">
      <dgm:prSet/>
      <dgm:spPr/>
      <dgm:t>
        <a:bodyPr/>
        <a:lstStyle/>
        <a:p>
          <a:pPr algn="ctr" rtl="0"/>
          <a:r>
            <a:rPr lang="ru-RU" smtClean="0"/>
            <a:t>Совершенствование взаимодействия и сотрудничества детского сада и начальной школы</a:t>
          </a:r>
          <a:r>
            <a:rPr lang="ru-RU" dirty="0" smtClean="0"/>
            <a:t>.</a:t>
          </a:r>
          <a:endParaRPr lang="ru-RU" dirty="0"/>
        </a:p>
      </dgm:t>
    </dgm:pt>
    <dgm:pt modelId="{B94BF983-744E-4225-9FE7-1C17BFF975FC}" type="parTrans" cxnId="{5D1EC815-B76B-4DB5-B3D7-CAE13A414C39}">
      <dgm:prSet/>
      <dgm:spPr/>
      <dgm:t>
        <a:bodyPr/>
        <a:lstStyle/>
        <a:p>
          <a:pPr algn="ctr"/>
          <a:endParaRPr lang="ru-RU"/>
        </a:p>
      </dgm:t>
    </dgm:pt>
    <dgm:pt modelId="{A0A916B2-9DE3-4624-86B9-085DB664CACD}" type="sibTrans" cxnId="{5D1EC815-B76B-4DB5-B3D7-CAE13A414C39}">
      <dgm:prSet/>
      <dgm:spPr/>
      <dgm:t>
        <a:bodyPr/>
        <a:lstStyle/>
        <a:p>
          <a:pPr algn="ctr"/>
          <a:endParaRPr lang="ru-RU"/>
        </a:p>
      </dgm:t>
    </dgm:pt>
    <dgm:pt modelId="{A574850B-C790-4D43-B576-AA855C8BBCBF}" type="pres">
      <dgm:prSet presAssocID="{85119A01-196B-4677-ADBE-74A4AFF2BE7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20D32C5-3CA2-4B21-91F9-024956E70A73}" type="pres">
      <dgm:prSet presAssocID="{622EEF0A-3B01-48D5-A668-4E7C44B5097A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DEAF89-3E68-4A41-865D-3C2CC3254E90}" type="pres">
      <dgm:prSet presAssocID="{B930D8FC-49C0-4A11-AFAA-C3595B7C04EF}" presName="spacer" presStyleCnt="0"/>
      <dgm:spPr/>
    </dgm:pt>
    <dgm:pt modelId="{783E480C-D053-49F5-A5B0-7FD621A32240}" type="pres">
      <dgm:prSet presAssocID="{1C12FDA5-84B2-48B7-A04B-B2476667F910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5DE332-9F75-414A-BEFF-859FF4559E29}" type="pres">
      <dgm:prSet presAssocID="{93AD3D9E-A4AC-4CB3-9EF0-B8B7E2F77B4B}" presName="spacer" presStyleCnt="0"/>
      <dgm:spPr/>
    </dgm:pt>
    <dgm:pt modelId="{6EA02656-F679-4F25-AB4C-317BF24A6A24}" type="pres">
      <dgm:prSet presAssocID="{D8748603-6056-4566-81D0-744D9135FCCC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E60F3B-A27A-4E0A-A4BC-400819715B8D}" type="pres">
      <dgm:prSet presAssocID="{216DEE5F-CFE4-4D34-8D8A-25DC43CA02D8}" presName="spacer" presStyleCnt="0"/>
      <dgm:spPr/>
    </dgm:pt>
    <dgm:pt modelId="{15D8C5B6-EBAA-42B8-BF35-B0B1F6625412}" type="pres">
      <dgm:prSet presAssocID="{EDCA9900-2D07-4D0B-943A-7894EF6A5018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CD5698D-D562-470D-86F4-EFEEDA5C25AE}" type="presOf" srcId="{D8748603-6056-4566-81D0-744D9135FCCC}" destId="{6EA02656-F679-4F25-AB4C-317BF24A6A24}" srcOrd="0" destOrd="0" presId="urn:microsoft.com/office/officeart/2005/8/layout/vList2"/>
    <dgm:cxn modelId="{27558B45-4D74-4BBD-8B23-079DF56F8057}" type="presOf" srcId="{EDCA9900-2D07-4D0B-943A-7894EF6A5018}" destId="{15D8C5B6-EBAA-42B8-BF35-B0B1F6625412}" srcOrd="0" destOrd="0" presId="urn:microsoft.com/office/officeart/2005/8/layout/vList2"/>
    <dgm:cxn modelId="{E7C02366-767C-4E47-8FF9-BD2332BD28B9}" srcId="{85119A01-196B-4677-ADBE-74A4AFF2BE71}" destId="{1C12FDA5-84B2-48B7-A04B-B2476667F910}" srcOrd="1" destOrd="0" parTransId="{199A5175-6875-4EEA-96D0-A6613DD912D8}" sibTransId="{93AD3D9E-A4AC-4CB3-9EF0-B8B7E2F77B4B}"/>
    <dgm:cxn modelId="{7B19F042-EA66-47A5-80B0-B63557A68C62}" type="presOf" srcId="{85119A01-196B-4677-ADBE-74A4AFF2BE71}" destId="{A574850B-C790-4D43-B576-AA855C8BBCBF}" srcOrd="0" destOrd="0" presId="urn:microsoft.com/office/officeart/2005/8/layout/vList2"/>
    <dgm:cxn modelId="{2CEB26F9-B43D-486A-BD12-C800A61A403F}" srcId="{85119A01-196B-4677-ADBE-74A4AFF2BE71}" destId="{D8748603-6056-4566-81D0-744D9135FCCC}" srcOrd="2" destOrd="0" parTransId="{23F0BD90-FBE5-4015-94A3-17989F1B0205}" sibTransId="{216DEE5F-CFE4-4D34-8D8A-25DC43CA02D8}"/>
    <dgm:cxn modelId="{C9E5F966-1297-47B3-A97C-05DECF6CABA1}" type="presOf" srcId="{1C12FDA5-84B2-48B7-A04B-B2476667F910}" destId="{783E480C-D053-49F5-A5B0-7FD621A32240}" srcOrd="0" destOrd="0" presId="urn:microsoft.com/office/officeart/2005/8/layout/vList2"/>
    <dgm:cxn modelId="{10434C29-AF46-41D3-9DCA-44D65BF2C73F}" srcId="{85119A01-196B-4677-ADBE-74A4AFF2BE71}" destId="{622EEF0A-3B01-48D5-A668-4E7C44B5097A}" srcOrd="0" destOrd="0" parTransId="{9ED53757-D8A8-4B42-A8C8-79F5B725E256}" sibTransId="{B930D8FC-49C0-4A11-AFAA-C3595B7C04EF}"/>
    <dgm:cxn modelId="{3E5D0AA7-825B-4CA2-81B5-2C1FA24017AC}" type="presOf" srcId="{622EEF0A-3B01-48D5-A668-4E7C44B5097A}" destId="{C20D32C5-3CA2-4B21-91F9-024956E70A73}" srcOrd="0" destOrd="0" presId="urn:microsoft.com/office/officeart/2005/8/layout/vList2"/>
    <dgm:cxn modelId="{5D1EC815-B76B-4DB5-B3D7-CAE13A414C39}" srcId="{85119A01-196B-4677-ADBE-74A4AFF2BE71}" destId="{EDCA9900-2D07-4D0B-943A-7894EF6A5018}" srcOrd="3" destOrd="0" parTransId="{B94BF983-744E-4225-9FE7-1C17BFF975FC}" sibTransId="{A0A916B2-9DE3-4624-86B9-085DB664CACD}"/>
    <dgm:cxn modelId="{B1FA0FF7-6448-4914-B1BE-C35FE89C59BC}" type="presParOf" srcId="{A574850B-C790-4D43-B576-AA855C8BBCBF}" destId="{C20D32C5-3CA2-4B21-91F9-024956E70A73}" srcOrd="0" destOrd="0" presId="urn:microsoft.com/office/officeart/2005/8/layout/vList2"/>
    <dgm:cxn modelId="{C86BB6F3-10F0-4BE4-AE10-4EBFF1ECFF6D}" type="presParOf" srcId="{A574850B-C790-4D43-B576-AA855C8BBCBF}" destId="{E5DEAF89-3E68-4A41-865D-3C2CC3254E90}" srcOrd="1" destOrd="0" presId="urn:microsoft.com/office/officeart/2005/8/layout/vList2"/>
    <dgm:cxn modelId="{8AFAE9EB-245D-49E2-9360-2750AF9774B0}" type="presParOf" srcId="{A574850B-C790-4D43-B576-AA855C8BBCBF}" destId="{783E480C-D053-49F5-A5B0-7FD621A32240}" srcOrd="2" destOrd="0" presId="urn:microsoft.com/office/officeart/2005/8/layout/vList2"/>
    <dgm:cxn modelId="{1A0BF615-5CF2-41A3-A487-6DB9D739993A}" type="presParOf" srcId="{A574850B-C790-4D43-B576-AA855C8BBCBF}" destId="{135DE332-9F75-414A-BEFF-859FF4559E29}" srcOrd="3" destOrd="0" presId="urn:microsoft.com/office/officeart/2005/8/layout/vList2"/>
    <dgm:cxn modelId="{2FAD16A0-2290-445A-B11E-EA6A06966C11}" type="presParOf" srcId="{A574850B-C790-4D43-B576-AA855C8BBCBF}" destId="{6EA02656-F679-4F25-AB4C-317BF24A6A24}" srcOrd="4" destOrd="0" presId="urn:microsoft.com/office/officeart/2005/8/layout/vList2"/>
    <dgm:cxn modelId="{835FB829-5FB5-4694-8885-AED82EAD9F2D}" type="presParOf" srcId="{A574850B-C790-4D43-B576-AA855C8BBCBF}" destId="{D9E60F3B-A27A-4E0A-A4BC-400819715B8D}" srcOrd="5" destOrd="0" presId="urn:microsoft.com/office/officeart/2005/8/layout/vList2"/>
    <dgm:cxn modelId="{48B3645E-8461-438B-8B6A-2709A9D97C81}" type="presParOf" srcId="{A574850B-C790-4D43-B576-AA855C8BBCBF}" destId="{15D8C5B6-EBAA-42B8-BF35-B0B1F6625412}" srcOrd="6" destOrd="0" presId="urn:microsoft.com/office/officeart/2005/8/layout/vList2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3580788-5C61-4023-A6D2-FCD2C74BD523}" type="doc">
      <dgm:prSet loTypeId="urn:microsoft.com/office/officeart/2005/8/layout/target3" loCatId="relationship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55C5F8F-0680-4521-ABF0-125CEBB4F130}" type="pres">
      <dgm:prSet presAssocID="{83580788-5C61-4023-A6D2-FCD2C74BD523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DD7104FF-A51B-40DC-AF29-0243899D834F}" type="presOf" srcId="{83580788-5C61-4023-A6D2-FCD2C74BD523}" destId="{255C5F8F-0680-4521-ABF0-125CEBB4F130}" srcOrd="0" destOrd="0" presId="urn:microsoft.com/office/officeart/2005/8/layout/target3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9777861-548D-4967-AD9F-140C7DD50D81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64F8530C-929D-4664-9210-9E571B856451}">
      <dgm:prSet/>
      <dgm:spPr/>
      <dgm:t>
        <a:bodyPr/>
        <a:lstStyle/>
        <a:p>
          <a:pPr rtl="0"/>
          <a:r>
            <a:rPr lang="ru-RU" dirty="0" smtClean="0"/>
            <a:t>Психолого-педагогическая диагностика;</a:t>
          </a:r>
          <a:endParaRPr lang="ru-RU" dirty="0"/>
        </a:p>
      </dgm:t>
    </dgm:pt>
    <dgm:pt modelId="{76018F84-7075-44D9-888C-7D3AFDD82C0F}" type="parTrans" cxnId="{C672DE89-A8C4-455B-A88C-7049B0BE2CFC}">
      <dgm:prSet/>
      <dgm:spPr/>
      <dgm:t>
        <a:bodyPr/>
        <a:lstStyle/>
        <a:p>
          <a:endParaRPr lang="ru-RU"/>
        </a:p>
      </dgm:t>
    </dgm:pt>
    <dgm:pt modelId="{08048787-BCC7-4AAD-BE22-4CBC994FD035}" type="sibTrans" cxnId="{C672DE89-A8C4-455B-A88C-7049B0BE2CFC}">
      <dgm:prSet/>
      <dgm:spPr/>
      <dgm:t>
        <a:bodyPr/>
        <a:lstStyle/>
        <a:p>
          <a:endParaRPr lang="ru-RU"/>
        </a:p>
      </dgm:t>
    </dgm:pt>
    <dgm:pt modelId="{1D20388A-15C7-42A1-9A13-204BFCC0DA24}">
      <dgm:prSet/>
      <dgm:spPr/>
      <dgm:t>
        <a:bodyPr/>
        <a:lstStyle/>
        <a:p>
          <a:pPr rtl="0"/>
          <a:r>
            <a:rPr lang="ru-RU" dirty="0" smtClean="0"/>
            <a:t>Коррекционно-развивающее  сопровождение;</a:t>
          </a:r>
          <a:endParaRPr lang="ru-RU" dirty="0"/>
        </a:p>
      </dgm:t>
    </dgm:pt>
    <dgm:pt modelId="{B1055583-B7CF-435B-950D-F92A1BC75357}" type="parTrans" cxnId="{4F499341-EF3F-446E-B8EB-D78997DA8C6F}">
      <dgm:prSet/>
      <dgm:spPr/>
      <dgm:t>
        <a:bodyPr/>
        <a:lstStyle/>
        <a:p>
          <a:endParaRPr lang="ru-RU"/>
        </a:p>
      </dgm:t>
    </dgm:pt>
    <dgm:pt modelId="{8EC856EC-BDF1-4FCA-AC2E-37C25F3113CC}" type="sibTrans" cxnId="{4F499341-EF3F-446E-B8EB-D78997DA8C6F}">
      <dgm:prSet/>
      <dgm:spPr/>
      <dgm:t>
        <a:bodyPr/>
        <a:lstStyle/>
        <a:p>
          <a:endParaRPr lang="ru-RU"/>
        </a:p>
      </dgm:t>
    </dgm:pt>
    <dgm:pt modelId="{BF959848-D336-4A12-A836-26B8E5CA96BB}">
      <dgm:prSet/>
      <dgm:spPr/>
      <dgm:t>
        <a:bodyPr/>
        <a:lstStyle/>
        <a:p>
          <a:pPr rtl="0"/>
          <a:r>
            <a:rPr lang="ru-RU" dirty="0" smtClean="0"/>
            <a:t>Психолого-педагогическое и </a:t>
          </a:r>
          <a:r>
            <a:rPr lang="ru-RU" smtClean="0"/>
            <a:t>социальное сопровождение.</a:t>
          </a:r>
          <a:endParaRPr lang="ru-RU" dirty="0"/>
        </a:p>
      </dgm:t>
    </dgm:pt>
    <dgm:pt modelId="{E8D291EB-526E-4D4D-A544-E06C5E586681}" type="parTrans" cxnId="{8EF9B627-A123-4647-9ECA-05CA4F3903C5}">
      <dgm:prSet/>
      <dgm:spPr/>
      <dgm:t>
        <a:bodyPr/>
        <a:lstStyle/>
        <a:p>
          <a:endParaRPr lang="ru-RU"/>
        </a:p>
      </dgm:t>
    </dgm:pt>
    <dgm:pt modelId="{1A9CE69D-EA13-4070-99B2-B15EA91D463A}" type="sibTrans" cxnId="{8EF9B627-A123-4647-9ECA-05CA4F3903C5}">
      <dgm:prSet/>
      <dgm:spPr/>
      <dgm:t>
        <a:bodyPr/>
        <a:lstStyle/>
        <a:p>
          <a:endParaRPr lang="ru-RU"/>
        </a:p>
      </dgm:t>
    </dgm:pt>
    <dgm:pt modelId="{5D5D0F2B-E979-4886-A770-18D51A2DD8EB}" type="pres">
      <dgm:prSet presAssocID="{A9777861-548D-4967-AD9F-140C7DD50D81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DF4BEE0-C0FB-4F69-B1E3-71A965449BBD}" type="pres">
      <dgm:prSet presAssocID="{64F8530C-929D-4664-9210-9E571B856451}" presName="circle1" presStyleLbl="node1" presStyleIdx="0" presStyleCnt="3"/>
      <dgm:spPr/>
    </dgm:pt>
    <dgm:pt modelId="{5AF28DFB-6DFA-4DDC-AAB6-A677A137C7F3}" type="pres">
      <dgm:prSet presAssocID="{64F8530C-929D-4664-9210-9E571B856451}" presName="space" presStyleCnt="0"/>
      <dgm:spPr/>
    </dgm:pt>
    <dgm:pt modelId="{158ED6ED-B3EF-4164-99A9-DDCE8980D371}" type="pres">
      <dgm:prSet presAssocID="{64F8530C-929D-4664-9210-9E571B856451}" presName="rect1" presStyleLbl="alignAcc1" presStyleIdx="0" presStyleCnt="3"/>
      <dgm:spPr/>
      <dgm:t>
        <a:bodyPr/>
        <a:lstStyle/>
        <a:p>
          <a:endParaRPr lang="ru-RU"/>
        </a:p>
      </dgm:t>
    </dgm:pt>
    <dgm:pt modelId="{5A3EDCE0-56B5-49F9-8C4E-D97AD47F89F8}" type="pres">
      <dgm:prSet presAssocID="{1D20388A-15C7-42A1-9A13-204BFCC0DA24}" presName="vertSpace2" presStyleLbl="node1" presStyleIdx="0" presStyleCnt="3"/>
      <dgm:spPr/>
    </dgm:pt>
    <dgm:pt modelId="{252D6632-7D7F-45DE-B393-1F75266901C9}" type="pres">
      <dgm:prSet presAssocID="{1D20388A-15C7-42A1-9A13-204BFCC0DA24}" presName="circle2" presStyleLbl="node1" presStyleIdx="1" presStyleCnt="3"/>
      <dgm:spPr/>
    </dgm:pt>
    <dgm:pt modelId="{6EBA6C3A-C17E-4E48-B7CE-41C80036C2A6}" type="pres">
      <dgm:prSet presAssocID="{1D20388A-15C7-42A1-9A13-204BFCC0DA24}" presName="rect2" presStyleLbl="alignAcc1" presStyleIdx="1" presStyleCnt="3"/>
      <dgm:spPr/>
      <dgm:t>
        <a:bodyPr/>
        <a:lstStyle/>
        <a:p>
          <a:endParaRPr lang="ru-RU"/>
        </a:p>
      </dgm:t>
    </dgm:pt>
    <dgm:pt modelId="{F86B6F60-A106-4263-8AEF-D2AD1FBCD2FE}" type="pres">
      <dgm:prSet presAssocID="{BF959848-D336-4A12-A836-26B8E5CA96BB}" presName="vertSpace3" presStyleLbl="node1" presStyleIdx="1" presStyleCnt="3"/>
      <dgm:spPr/>
    </dgm:pt>
    <dgm:pt modelId="{A6126769-216B-49CC-9B6B-01959DCC68B1}" type="pres">
      <dgm:prSet presAssocID="{BF959848-D336-4A12-A836-26B8E5CA96BB}" presName="circle3" presStyleLbl="node1" presStyleIdx="2" presStyleCnt="3"/>
      <dgm:spPr/>
    </dgm:pt>
    <dgm:pt modelId="{F9E40AC8-CC59-4D12-9327-BC0262D4874E}" type="pres">
      <dgm:prSet presAssocID="{BF959848-D336-4A12-A836-26B8E5CA96BB}" presName="rect3" presStyleLbl="alignAcc1" presStyleIdx="2" presStyleCnt="3"/>
      <dgm:spPr/>
      <dgm:t>
        <a:bodyPr/>
        <a:lstStyle/>
        <a:p>
          <a:endParaRPr lang="ru-RU"/>
        </a:p>
      </dgm:t>
    </dgm:pt>
    <dgm:pt modelId="{26E2FC89-8BAB-40EA-A69A-B54C96CBB5A1}" type="pres">
      <dgm:prSet presAssocID="{64F8530C-929D-4664-9210-9E571B856451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4D1E90-6C25-405C-8AF7-1E4B0C8D1DE0}" type="pres">
      <dgm:prSet presAssocID="{1D20388A-15C7-42A1-9A13-204BFCC0DA24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1EFB10-E0E4-4EFB-81B0-C5C30C8FC135}" type="pres">
      <dgm:prSet presAssocID="{BF959848-D336-4A12-A836-26B8E5CA96BB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2577774-A33B-4E49-B26A-29516F4E7DB5}" type="presOf" srcId="{BF959848-D336-4A12-A836-26B8E5CA96BB}" destId="{DB1EFB10-E0E4-4EFB-81B0-C5C30C8FC135}" srcOrd="1" destOrd="0" presId="urn:microsoft.com/office/officeart/2005/8/layout/target3"/>
    <dgm:cxn modelId="{ED0F406C-33F8-45A9-870E-1C8326E6D71B}" type="presOf" srcId="{BF959848-D336-4A12-A836-26B8E5CA96BB}" destId="{F9E40AC8-CC59-4D12-9327-BC0262D4874E}" srcOrd="0" destOrd="0" presId="urn:microsoft.com/office/officeart/2005/8/layout/target3"/>
    <dgm:cxn modelId="{4F499341-EF3F-446E-B8EB-D78997DA8C6F}" srcId="{A9777861-548D-4967-AD9F-140C7DD50D81}" destId="{1D20388A-15C7-42A1-9A13-204BFCC0DA24}" srcOrd="1" destOrd="0" parTransId="{B1055583-B7CF-435B-950D-F92A1BC75357}" sibTransId="{8EC856EC-BDF1-4FCA-AC2E-37C25F3113CC}"/>
    <dgm:cxn modelId="{42315D23-26D1-41FA-BB3D-91019D863272}" type="presOf" srcId="{A9777861-548D-4967-AD9F-140C7DD50D81}" destId="{5D5D0F2B-E979-4886-A770-18D51A2DD8EB}" srcOrd="0" destOrd="0" presId="urn:microsoft.com/office/officeart/2005/8/layout/target3"/>
    <dgm:cxn modelId="{721B3C1B-69AB-46DB-931D-9EAB6B47B042}" type="presOf" srcId="{64F8530C-929D-4664-9210-9E571B856451}" destId="{158ED6ED-B3EF-4164-99A9-DDCE8980D371}" srcOrd="0" destOrd="0" presId="urn:microsoft.com/office/officeart/2005/8/layout/target3"/>
    <dgm:cxn modelId="{8EF9B627-A123-4647-9ECA-05CA4F3903C5}" srcId="{A9777861-548D-4967-AD9F-140C7DD50D81}" destId="{BF959848-D336-4A12-A836-26B8E5CA96BB}" srcOrd="2" destOrd="0" parTransId="{E8D291EB-526E-4D4D-A544-E06C5E586681}" sibTransId="{1A9CE69D-EA13-4070-99B2-B15EA91D463A}"/>
    <dgm:cxn modelId="{E5697873-1B15-41A8-9178-DD0153DC538C}" type="presOf" srcId="{64F8530C-929D-4664-9210-9E571B856451}" destId="{26E2FC89-8BAB-40EA-A69A-B54C96CBB5A1}" srcOrd="1" destOrd="0" presId="urn:microsoft.com/office/officeart/2005/8/layout/target3"/>
    <dgm:cxn modelId="{B34A1279-5C50-4DBE-9D57-AFEFAE26383B}" type="presOf" srcId="{1D20388A-15C7-42A1-9A13-204BFCC0DA24}" destId="{6EBA6C3A-C17E-4E48-B7CE-41C80036C2A6}" srcOrd="0" destOrd="0" presId="urn:microsoft.com/office/officeart/2005/8/layout/target3"/>
    <dgm:cxn modelId="{0C0F44CE-F931-4325-83EA-CD65EA4270E5}" type="presOf" srcId="{1D20388A-15C7-42A1-9A13-204BFCC0DA24}" destId="{324D1E90-6C25-405C-8AF7-1E4B0C8D1DE0}" srcOrd="1" destOrd="0" presId="urn:microsoft.com/office/officeart/2005/8/layout/target3"/>
    <dgm:cxn modelId="{C672DE89-A8C4-455B-A88C-7049B0BE2CFC}" srcId="{A9777861-548D-4967-AD9F-140C7DD50D81}" destId="{64F8530C-929D-4664-9210-9E571B856451}" srcOrd="0" destOrd="0" parTransId="{76018F84-7075-44D9-888C-7D3AFDD82C0F}" sibTransId="{08048787-BCC7-4AAD-BE22-4CBC994FD035}"/>
    <dgm:cxn modelId="{14179ABB-AF84-432C-B121-39A9B13FCC41}" type="presParOf" srcId="{5D5D0F2B-E979-4886-A770-18D51A2DD8EB}" destId="{EDF4BEE0-C0FB-4F69-B1E3-71A965449BBD}" srcOrd="0" destOrd="0" presId="urn:microsoft.com/office/officeart/2005/8/layout/target3"/>
    <dgm:cxn modelId="{9305BCCB-F094-4E89-8D80-8ABDABCD99B4}" type="presParOf" srcId="{5D5D0F2B-E979-4886-A770-18D51A2DD8EB}" destId="{5AF28DFB-6DFA-4DDC-AAB6-A677A137C7F3}" srcOrd="1" destOrd="0" presId="urn:microsoft.com/office/officeart/2005/8/layout/target3"/>
    <dgm:cxn modelId="{BE96D6DD-A7FD-410C-943B-576B84721E92}" type="presParOf" srcId="{5D5D0F2B-E979-4886-A770-18D51A2DD8EB}" destId="{158ED6ED-B3EF-4164-99A9-DDCE8980D371}" srcOrd="2" destOrd="0" presId="urn:microsoft.com/office/officeart/2005/8/layout/target3"/>
    <dgm:cxn modelId="{223DE862-2A51-4AA1-89CA-70B14534DC5C}" type="presParOf" srcId="{5D5D0F2B-E979-4886-A770-18D51A2DD8EB}" destId="{5A3EDCE0-56B5-49F9-8C4E-D97AD47F89F8}" srcOrd="3" destOrd="0" presId="urn:microsoft.com/office/officeart/2005/8/layout/target3"/>
    <dgm:cxn modelId="{25AE58D3-8386-4FC3-9D97-EB5D52A14723}" type="presParOf" srcId="{5D5D0F2B-E979-4886-A770-18D51A2DD8EB}" destId="{252D6632-7D7F-45DE-B393-1F75266901C9}" srcOrd="4" destOrd="0" presId="urn:microsoft.com/office/officeart/2005/8/layout/target3"/>
    <dgm:cxn modelId="{474E9458-D34B-444B-A491-F04A74B75511}" type="presParOf" srcId="{5D5D0F2B-E979-4886-A770-18D51A2DD8EB}" destId="{6EBA6C3A-C17E-4E48-B7CE-41C80036C2A6}" srcOrd="5" destOrd="0" presId="urn:microsoft.com/office/officeart/2005/8/layout/target3"/>
    <dgm:cxn modelId="{61958047-1A8D-4480-ADA1-71A677FD1378}" type="presParOf" srcId="{5D5D0F2B-E979-4886-A770-18D51A2DD8EB}" destId="{F86B6F60-A106-4263-8AEF-D2AD1FBCD2FE}" srcOrd="6" destOrd="0" presId="urn:microsoft.com/office/officeart/2005/8/layout/target3"/>
    <dgm:cxn modelId="{F42A0925-1162-4CE5-8BE5-C477C8C6B3CB}" type="presParOf" srcId="{5D5D0F2B-E979-4886-A770-18D51A2DD8EB}" destId="{A6126769-216B-49CC-9B6B-01959DCC68B1}" srcOrd="7" destOrd="0" presId="urn:microsoft.com/office/officeart/2005/8/layout/target3"/>
    <dgm:cxn modelId="{737CF512-6AA5-49E4-9179-CD01969CA5C6}" type="presParOf" srcId="{5D5D0F2B-E979-4886-A770-18D51A2DD8EB}" destId="{F9E40AC8-CC59-4D12-9327-BC0262D4874E}" srcOrd="8" destOrd="0" presId="urn:microsoft.com/office/officeart/2005/8/layout/target3"/>
    <dgm:cxn modelId="{3E03458F-413E-4AF1-811B-A9409862D076}" type="presParOf" srcId="{5D5D0F2B-E979-4886-A770-18D51A2DD8EB}" destId="{26E2FC89-8BAB-40EA-A69A-B54C96CBB5A1}" srcOrd="9" destOrd="0" presId="urn:microsoft.com/office/officeart/2005/8/layout/target3"/>
    <dgm:cxn modelId="{AC9E5FB7-0330-4058-8580-4D8EB4B54AF5}" type="presParOf" srcId="{5D5D0F2B-E979-4886-A770-18D51A2DD8EB}" destId="{324D1E90-6C25-405C-8AF7-1E4B0C8D1DE0}" srcOrd="10" destOrd="0" presId="urn:microsoft.com/office/officeart/2005/8/layout/target3"/>
    <dgm:cxn modelId="{3AB58638-6278-4E71-BD7D-6219D7A5164D}" type="presParOf" srcId="{5D5D0F2B-E979-4886-A770-18D51A2DD8EB}" destId="{DB1EFB10-E0E4-4EFB-81B0-C5C30C8FC135}" srcOrd="11" destOrd="0" presId="urn:microsoft.com/office/officeart/2005/8/layout/target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DE0595-210E-4141-BD58-3A9D12950AA9}" type="datetimeFigureOut">
              <a:rPr lang="ru-RU" smtClean="0"/>
              <a:pPr/>
              <a:t>20.08.2014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82D3D9-6AA4-436B-962F-F8C2678B607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82D3D9-6AA4-436B-962F-F8C2678B6075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82D3D9-6AA4-436B-962F-F8C2678B6075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82D3D9-6AA4-436B-962F-F8C2678B6075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82D3D9-6AA4-436B-962F-F8C2678B6075}" type="slidenum">
              <a:rPr lang="ru-RU" smtClean="0"/>
              <a:pPr/>
              <a:t>57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фон титульный.jpg"/>
          <p:cNvPicPr>
            <a:picLocks noChangeAspect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0" y="0"/>
            <a:ext cx="8001024" cy="385762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rgbClr val="00006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00009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97C83-C828-4B7F-BC06-317CB0550480}" type="datetime1">
              <a:rPr lang="ru-RU" smtClean="0"/>
              <a:pPr/>
              <a:t>20.08.2014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B3833E-8A18-4C6B-BBFF-6A70FB043A0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D4597-6F07-42D5-9A94-C5EA6CD5F859}" type="datetime1">
              <a:rPr lang="ru-RU" smtClean="0"/>
              <a:pPr/>
              <a:t>20.08.2014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E6437-6E52-42DF-8955-BED6BB27BE6C}" type="datetime1">
              <a:rPr lang="ru-RU" smtClean="0"/>
              <a:pPr/>
              <a:t>20.08.2014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фон обычный.jpg"/>
          <p:cNvPicPr>
            <a:picLocks noChangeAspect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0" y="0"/>
            <a:ext cx="3643306" cy="235743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274638"/>
            <a:ext cx="6686568" cy="1143000"/>
          </a:xfrm>
        </p:spPr>
        <p:txBody>
          <a:bodyPr/>
          <a:lstStyle>
            <a:lvl1pPr algn="r">
              <a:defRPr>
                <a:solidFill>
                  <a:srgbClr val="00206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  <a:lvl2pPr>
              <a:defRPr>
                <a:solidFill>
                  <a:srgbClr val="002060"/>
                </a:solidFill>
              </a:defRPr>
            </a:lvl2pPr>
            <a:lvl3pPr>
              <a:defRPr>
                <a:solidFill>
                  <a:srgbClr val="002060"/>
                </a:solidFill>
              </a:defRPr>
            </a:lvl3pPr>
            <a:lvl4pPr>
              <a:defRPr>
                <a:solidFill>
                  <a:srgbClr val="002060"/>
                </a:solidFill>
              </a:defRPr>
            </a:lvl4pPr>
            <a:lvl5pPr>
              <a:defRPr>
                <a:solidFill>
                  <a:srgbClr val="002060"/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DF3EA-0C38-4D00-B007-7FD8B9506DC6}" type="datetime1">
              <a:rPr lang="ru-RU" smtClean="0"/>
              <a:pPr/>
              <a:t>20.08.2014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49DC9-0782-4018-8FE2-98536FAB50FE}" type="datetime1">
              <a:rPr lang="ru-RU" smtClean="0"/>
              <a:pPr/>
              <a:t>20.08.2014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1CC50-3FD8-4B92-A429-D51C500D8E88}" type="datetime1">
              <a:rPr lang="ru-RU" smtClean="0"/>
              <a:pPr/>
              <a:t>20.08.2014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805AC-4493-4301-BF90-2D164224C8A4}" type="datetime1">
              <a:rPr lang="ru-RU" smtClean="0"/>
              <a:pPr/>
              <a:t>20.08.2014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45299-13D9-4D5C-96B2-6310F07FDDC6}" type="datetime1">
              <a:rPr lang="ru-RU" smtClean="0"/>
              <a:pPr/>
              <a:t>20.08.2014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F4E36-60EF-466F-9156-EBB8851B6D24}" type="datetime1">
              <a:rPr lang="ru-RU" smtClean="0"/>
              <a:pPr/>
              <a:t>20.08.2014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FE963-6B44-47BA-ABE9-640D30472B65}" type="datetime1">
              <a:rPr lang="ru-RU" smtClean="0"/>
              <a:pPr/>
              <a:t>20.08.2014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95307-815A-47B9-817E-AB663AE930AF}" type="datetime1">
              <a:rPr lang="ru-RU" smtClean="0"/>
              <a:pPr/>
              <a:t>20.08.2014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EBFE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61381B-10D3-40C9-85E4-E4ECF59C34F7}" type="datetime1">
              <a:rPr lang="ru-RU" smtClean="0"/>
              <a:pPr/>
              <a:t>20.08.2014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9D2562-3BBD-40FD-B63E-A7FE709ABB8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285720" y="1714488"/>
          <a:ext cx="8643998" cy="38274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mtClean="0"/>
              <a:t>Результаты единого государственного экзамена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64514" name="AutoShape 2" descr="http://xn--e1akoddj.xn--p1ai/uploads/posts/2014-02/1393002473_ege-ssuzy.jpg"/>
          <p:cNvSpPr>
            <a:spLocks noChangeAspect="1" noChangeArrowheads="1"/>
          </p:cNvSpPr>
          <p:nvPr/>
        </p:nvSpPr>
        <p:spPr bwMode="auto">
          <a:xfrm>
            <a:off x="63500" y="-136525"/>
            <a:ext cx="4162425" cy="26193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4515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71934" y="3347100"/>
            <a:ext cx="4519615" cy="2844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Участники ЕГЭ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Русский язык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274638"/>
            <a:ext cx="6686568" cy="1011222"/>
          </a:xfrm>
        </p:spPr>
        <p:txBody>
          <a:bodyPr>
            <a:normAutofit fontScale="90000"/>
          </a:bodyPr>
          <a:lstStyle/>
          <a:p>
            <a:r>
              <a:rPr lang="ru-RU" smtClean="0"/>
              <a:t>Рейтинг районов РТ  </a:t>
            </a:r>
            <a:br>
              <a:rPr lang="ru-RU" smtClean="0"/>
            </a:br>
            <a:r>
              <a:rPr lang="ru-RU" smtClean="0"/>
              <a:t>по русскому языку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13</a:t>
            </a:fld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11449485"/>
              </p:ext>
            </p:extLst>
          </p:nvPr>
        </p:nvGraphicFramePr>
        <p:xfrm>
          <a:off x="142844" y="1419944"/>
          <a:ext cx="8875396" cy="538007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6655"/>
                <a:gridCol w="1583100"/>
                <a:gridCol w="519136"/>
                <a:gridCol w="428628"/>
                <a:gridCol w="357190"/>
                <a:gridCol w="1643074"/>
                <a:gridCol w="642942"/>
                <a:gridCol w="428628"/>
                <a:gridCol w="357190"/>
                <a:gridCol w="1643074"/>
                <a:gridCol w="500066"/>
                <a:gridCol w="445713"/>
              </a:tblGrid>
              <a:tr h="944510"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№</a:t>
                      </a:r>
                      <a:endParaRPr lang="ru-RU" sz="1400" b="0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Район</a:t>
                      </a: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Ср. балл</a:t>
                      </a:r>
                      <a:endParaRPr lang="ru-RU" sz="1400" b="0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Динамика</a:t>
                      </a:r>
                      <a:endParaRPr lang="ru-RU" sz="1400" b="0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№</a:t>
                      </a:r>
                    </a:p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Район</a:t>
                      </a: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Ср. балл</a:t>
                      </a:r>
                      <a:endParaRPr lang="ru-RU" sz="1400" b="0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Динамика</a:t>
                      </a:r>
                      <a:endParaRPr lang="ru-RU" sz="1400" b="0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№</a:t>
                      </a:r>
                      <a:endParaRPr lang="ru-RU" sz="1400" b="0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Район</a:t>
                      </a: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Ср. балл</a:t>
                      </a:r>
                      <a:endParaRPr lang="ru-RU" sz="1400" b="0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Динамика</a:t>
                      </a:r>
                      <a:endParaRPr lang="ru-RU" sz="1400" b="0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33730"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1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Бугульминский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76,1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0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17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Атнинский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64,7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+4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33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Рыбно-</a:t>
                      </a: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Слободский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60,3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+9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465378"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2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Вахитовский-Приволжский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70,6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+1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18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Менделеевский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64,5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0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34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Аксубаевский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60,8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+5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32689"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3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15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г. Набережные Челны</a:t>
                      </a:r>
                      <a:endParaRPr lang="ru-RU" sz="1400" b="1" spc="-15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68,9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+3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19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Кукморский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64,1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-8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35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Бавлинский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60,6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-8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32689"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4</a:t>
                      </a:r>
                      <a:endParaRPr lang="ru-RU" sz="1700" b="1" dirty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7000">
                          <a:srgbClr val="00B050">
                            <a:tint val="66000"/>
                            <a:satMod val="160000"/>
                            <a:alpha val="46000"/>
                          </a:srgbClr>
                        </a:gs>
                        <a:gs pos="10000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 err="1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Лениногорский</a:t>
                      </a:r>
                      <a:endParaRPr lang="ru-RU" sz="1700" b="1" dirty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7000">
                          <a:srgbClr val="00B050">
                            <a:tint val="66000"/>
                            <a:satMod val="160000"/>
                            <a:alpha val="46000"/>
                          </a:srgbClr>
                        </a:gs>
                        <a:gs pos="10000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67,9</a:t>
                      </a:r>
                      <a:endParaRPr lang="ru-RU" sz="1700" b="1" dirty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7000">
                          <a:srgbClr val="00B050">
                            <a:tint val="66000"/>
                            <a:satMod val="160000"/>
                            <a:alpha val="46000"/>
                          </a:srgbClr>
                        </a:gs>
                        <a:gs pos="10000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+2</a:t>
                      </a:r>
                      <a:endParaRPr lang="ru-RU" sz="1700" b="1" dirty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7000">
                          <a:srgbClr val="00B050">
                            <a:tint val="66000"/>
                            <a:satMod val="160000"/>
                            <a:alpha val="46000"/>
                          </a:srgbClr>
                        </a:gs>
                        <a:gs pos="10000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20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Тетюшский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63,4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+8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36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Алексеевский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60,8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+5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465378"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5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15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Авиастроительный-Ново-Савиновский</a:t>
                      </a:r>
                      <a:endParaRPr lang="ru-RU" sz="1400" b="1" spc="-15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68,0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+1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21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Арский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63,6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-18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37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Актанышский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60,3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-15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326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6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Советский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67,9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+8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22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Камско-</a:t>
                      </a: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Устьинский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63,4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+15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38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Сабинский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60,2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-12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32689"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7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Нижнекамский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66,9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+4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23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Балтасинский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63,6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+3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39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Кайбицкий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60,5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+8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465378"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8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Московский-Кировский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66,6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+1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24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Мамадышский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62,9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-10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40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Нурлатский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60,2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-15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32689"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9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Елабужский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66,1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+12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25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Азнакаевский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62,8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+7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41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Спасский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59,7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-16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32689"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10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Заинский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65,6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+4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26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Ютазинский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62,3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+15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42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Дрожжановский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59,4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-15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32689"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11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Альметьевский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65,6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+7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27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Мензелинский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62,3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+2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43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Тюлячинский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58,7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+5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32689"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12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Зеленодольский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65,7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+13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28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Сармановский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62,3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+3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44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Алькеевский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58,0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-2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32689"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13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Чистопольский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65,3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-2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29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Черемшанский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61,8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+14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45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Апастовский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56,9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-38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32689"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14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Тукаевский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65,6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+6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30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Лаишевский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61,6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+12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46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Пестречинский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56,3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-6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32689"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15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Агрызский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64,7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+17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31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15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Новошешминский</a:t>
                      </a:r>
                      <a:endParaRPr lang="ru-RU" sz="1400" b="1" spc="-15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61,4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-2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47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Буинский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56,7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-35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32689"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16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Высокогорский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65,3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+18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32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Муслюмовский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60,9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+16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48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Верхнеуслонский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56,1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Times New Roman"/>
                        </a:rPr>
                        <a:t>-3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Результаты образовательных учреждений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28596" y="1785926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14</a:t>
            </a:fld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14282" y="2571744"/>
            <a:ext cx="8715436" cy="167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8358214" y="2143116"/>
            <a:ext cx="6383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68,6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Математика 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Рейтинг районов РТ  </a:t>
            </a:r>
            <a:br>
              <a:rPr lang="ru-RU" smtClean="0"/>
            </a:br>
            <a:r>
              <a:rPr lang="ru-RU" smtClean="0"/>
              <a:t>по математике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16</a:t>
            </a:fld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11449485"/>
              </p:ext>
            </p:extLst>
          </p:nvPr>
        </p:nvGraphicFramePr>
        <p:xfrm>
          <a:off x="142845" y="1426619"/>
          <a:ext cx="8875396" cy="52799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6655"/>
                <a:gridCol w="1583100"/>
                <a:gridCol w="519136"/>
                <a:gridCol w="428628"/>
                <a:gridCol w="357190"/>
                <a:gridCol w="1643074"/>
                <a:gridCol w="642942"/>
                <a:gridCol w="428628"/>
                <a:gridCol w="357190"/>
                <a:gridCol w="1643074"/>
                <a:gridCol w="500066"/>
                <a:gridCol w="445713"/>
              </a:tblGrid>
              <a:tr h="866051"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№</a:t>
                      </a:r>
                      <a:endParaRPr lang="ru-RU" sz="1400" b="0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Район</a:t>
                      </a: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Ср. балл</a:t>
                      </a:r>
                      <a:endParaRPr lang="ru-RU" sz="1400" b="0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Динамика</a:t>
                      </a:r>
                      <a:endParaRPr lang="ru-RU" sz="1400" b="0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№</a:t>
                      </a:r>
                    </a:p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Район</a:t>
                      </a: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Ср. балл</a:t>
                      </a:r>
                      <a:endParaRPr lang="ru-RU" sz="1400" b="0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Динамика</a:t>
                      </a:r>
                      <a:endParaRPr lang="ru-RU" sz="1400" b="0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№</a:t>
                      </a:r>
                      <a:endParaRPr lang="ru-RU" sz="1400" b="0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Район</a:t>
                      </a: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Ср. балл</a:t>
                      </a:r>
                      <a:endParaRPr lang="ru-RU" sz="1400" b="0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Динамика</a:t>
                      </a:r>
                      <a:endParaRPr lang="ru-RU" sz="1400" b="0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1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Бугульминский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61,6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+6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17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Атнинский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47,5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-7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34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Актанышский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41,7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+3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2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spc="-15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г. Набережные Челны</a:t>
                      </a:r>
                      <a:endParaRPr lang="ru-RU" sz="1400" b="1" spc="-150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52,0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+18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18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Чистопольский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46,8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+5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35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Аксубаевский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41,0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+5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4267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3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Вахитовский-Приволжский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52,3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+10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19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Балтасинский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45,5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-14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36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Азнакаевский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42,4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-18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133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4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Кайбицкий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52,3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+7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20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Тетюшский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46,3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+18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37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Спасский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42,4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0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133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5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Мензелинский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51,7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+25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21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Заинский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45,8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+17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38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Новошешминский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41,9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+12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8289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kern="1200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+mn-cs"/>
                        </a:rPr>
                        <a:t>6</a:t>
                      </a:r>
                      <a:endParaRPr lang="ru-RU" sz="1700" b="1" kern="1200" dirty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60111" marR="60111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66000"/>
                            <a:satMod val="160000"/>
                            <a:alpha val="50000"/>
                          </a:srgbClr>
                        </a:gs>
                        <a:gs pos="10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kern="1200" dirty="0" err="1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+mn-cs"/>
                        </a:rPr>
                        <a:t>Лениногорский</a:t>
                      </a:r>
                      <a:endParaRPr lang="ru-RU" sz="1700" b="1" kern="1200" dirty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66000"/>
                            <a:satMod val="160000"/>
                            <a:alpha val="50000"/>
                          </a:srgbClr>
                        </a:gs>
                        <a:gs pos="10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kern="1200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+mn-cs"/>
                        </a:rPr>
                        <a:t>51,6</a:t>
                      </a:r>
                      <a:endParaRPr lang="ru-RU" sz="1700" b="1" kern="1200" dirty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66000"/>
                            <a:satMod val="160000"/>
                            <a:alpha val="50000"/>
                          </a:srgbClr>
                        </a:gs>
                        <a:gs pos="10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+mn-cs"/>
                        </a:rPr>
                        <a:t>+19</a:t>
                      </a:r>
                      <a:endParaRPr lang="ru-RU" sz="1600" b="1" kern="1200" dirty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66000"/>
                            <a:satMod val="160000"/>
                            <a:alpha val="50000"/>
                          </a:srgbClr>
                        </a:gs>
                        <a:gs pos="10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22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Мамадышский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45,8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-18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39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Черемшанский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40,7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-13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133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7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Тукаевский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51,7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0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23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Арский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45,8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-12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40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Алькеевский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41,6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-18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133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8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spc="-15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Авиастроительный-Ново-Савиновский</a:t>
                      </a:r>
                      <a:endParaRPr lang="ru-RU" sz="1400" b="1" spc="-150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51,0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+8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24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Сармановский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44,8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+5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41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Бавлинский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40,9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-25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886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9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Елабужский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51,0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+26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25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Тюлячинский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45,0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-3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42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Апастовский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39,9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-40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133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10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Ютазинский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50,7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+31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26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Рыбно-</a:t>
                      </a: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Слободский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44,2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+11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43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Нурлатский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40,4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-40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133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11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Зеленодольский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48,7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+5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27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Высокогорский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44,8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+7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44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Алексеевский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40,2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+9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133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12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Советский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49,6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+13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28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Кукморский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44,7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-6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45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Дрожжановский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37,0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-12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133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13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Московский-Кировский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48,6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+5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>
                            <a:tint val="66000"/>
                            <a:satMod val="160000"/>
                          </a:srgbClr>
                        </a:gs>
                        <a:gs pos="50000">
                          <a:srgbClr val="00B050">
                            <a:tint val="44500"/>
                            <a:satMod val="160000"/>
                          </a:srgbClr>
                        </a:gs>
                        <a:gs pos="100000">
                          <a:srgbClr val="00B05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29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Камско-</a:t>
                      </a: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Устьинский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44,7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-2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46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Пестречинский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34,6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-35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133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14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Нижнекамский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48,2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+12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30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Сабинский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44,3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-23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47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Буинский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34,3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-43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133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15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Альметьевский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48,1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+10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31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Менделеевский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43,7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-13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48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Верхнеуслонский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34,9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+1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133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16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Агрызский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47,2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+28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32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Муслюмовский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43,4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-18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133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33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Лаишевский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42,8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+4</a:t>
                      </a: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tint val="66000"/>
                            <a:satMod val="160000"/>
                          </a:srgbClr>
                        </a:gs>
                        <a:gs pos="50000">
                          <a:srgbClr val="FFFF00">
                            <a:tint val="44500"/>
                            <a:satMod val="160000"/>
                          </a:srgbClr>
                        </a:gs>
                        <a:gs pos="100000">
                          <a:srgbClr val="FFFF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Результаты образовательных учреждений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28596" y="1785926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17</a:t>
            </a:fld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14282" y="2784388"/>
            <a:ext cx="8715436" cy="167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8358214" y="2385948"/>
            <a:ext cx="6399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52,3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Рейтинг предметов по выбору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Средние баллы по предметам по выбору 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57159" y="1643049"/>
          <a:ext cx="8572559" cy="4714908"/>
        </p:xfrm>
        <a:graphic>
          <a:graphicData uri="http://schemas.openxmlformats.org/drawingml/2006/table">
            <a:tbl>
              <a:tblPr/>
              <a:tblGrid>
                <a:gridCol w="2808290"/>
                <a:gridCol w="989028"/>
                <a:gridCol w="989028"/>
                <a:gridCol w="1481163"/>
                <a:gridCol w="1090604"/>
                <a:gridCol w="1214446"/>
              </a:tblGrid>
              <a:tr h="8572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предмет</a:t>
                      </a:r>
                      <a:endParaRPr lang="ru-RU" sz="18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2013</a:t>
                      </a:r>
                      <a:endParaRPr lang="ru-RU" sz="18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2014</a:t>
                      </a:r>
                      <a:endParaRPr lang="ru-RU" sz="18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Динамика </a:t>
                      </a:r>
                      <a:endParaRPr lang="ru-RU" sz="18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РТ</a:t>
                      </a:r>
                      <a:endParaRPr lang="ru-RU" sz="18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Разница с РТ</a:t>
                      </a:r>
                      <a:endParaRPr lang="ru-RU" sz="18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Физика</a:t>
                      </a:r>
                      <a:endParaRPr lang="ru-RU" sz="18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61,7</a:t>
                      </a:r>
                      <a:endParaRPr lang="ru-RU" sz="18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49,6</a:t>
                      </a:r>
                      <a:endParaRPr lang="ru-RU" sz="18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>
                          <a:solidFill>
                            <a:srgbClr val="9C0006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-12,05</a:t>
                      </a:r>
                      <a:endParaRPr lang="ru-RU" sz="1800" i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47,7</a:t>
                      </a:r>
                      <a:endParaRPr lang="ru-RU" sz="1800" i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1,9</a:t>
                      </a:r>
                      <a:endParaRPr lang="ru-RU" sz="18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Химия</a:t>
                      </a:r>
                      <a:endParaRPr lang="ru-RU" sz="1800" i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76,9</a:t>
                      </a:r>
                      <a:endParaRPr lang="ru-RU" sz="18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62,9</a:t>
                      </a:r>
                      <a:endParaRPr lang="ru-RU" sz="18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>
                          <a:solidFill>
                            <a:srgbClr val="9C0006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-13,96</a:t>
                      </a:r>
                      <a:endParaRPr lang="ru-RU" sz="1800" i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62,8</a:t>
                      </a:r>
                      <a:endParaRPr lang="ru-RU" sz="1800" i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0,1</a:t>
                      </a:r>
                      <a:endParaRPr lang="ru-RU" sz="18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Информатика</a:t>
                      </a:r>
                      <a:endParaRPr lang="ru-RU" sz="1800" i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69,7</a:t>
                      </a:r>
                      <a:endParaRPr lang="ru-RU" sz="1800" i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58,8</a:t>
                      </a:r>
                      <a:endParaRPr lang="ru-RU" sz="18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 dirty="0">
                          <a:solidFill>
                            <a:srgbClr val="9C0006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-10,91</a:t>
                      </a:r>
                      <a:endParaRPr lang="ru-RU" sz="18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60,7</a:t>
                      </a:r>
                      <a:endParaRPr lang="ru-RU" sz="1800" i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 dirty="0">
                          <a:solidFill>
                            <a:srgbClr val="9C0006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-1,9</a:t>
                      </a:r>
                      <a:endParaRPr lang="ru-RU" sz="18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Биология</a:t>
                      </a:r>
                      <a:endParaRPr lang="ru-RU" sz="1800" i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68,6</a:t>
                      </a:r>
                      <a:endParaRPr lang="ru-RU" sz="1800" i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60,3</a:t>
                      </a:r>
                      <a:endParaRPr lang="ru-RU" sz="18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 dirty="0">
                          <a:solidFill>
                            <a:srgbClr val="9C0006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-8,25</a:t>
                      </a:r>
                      <a:endParaRPr lang="ru-RU" sz="18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58,8</a:t>
                      </a:r>
                      <a:endParaRPr lang="ru-RU" sz="18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1,5</a:t>
                      </a:r>
                      <a:endParaRPr lang="ru-RU" sz="18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История</a:t>
                      </a:r>
                      <a:endParaRPr lang="ru-RU" sz="1800" i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56,1</a:t>
                      </a:r>
                      <a:endParaRPr lang="ru-RU" sz="1800" i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54,5</a:t>
                      </a:r>
                      <a:endParaRPr lang="ru-RU" sz="18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 dirty="0">
                          <a:solidFill>
                            <a:srgbClr val="9C0006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-1,62</a:t>
                      </a:r>
                      <a:endParaRPr lang="ru-RU" sz="18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50,1</a:t>
                      </a:r>
                      <a:endParaRPr lang="ru-RU" sz="18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4,4</a:t>
                      </a:r>
                      <a:endParaRPr lang="ru-RU" sz="18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География</a:t>
                      </a:r>
                      <a:endParaRPr lang="ru-RU" sz="1800" i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68,0</a:t>
                      </a:r>
                      <a:endParaRPr lang="ru-RU" sz="1800" i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79,3</a:t>
                      </a:r>
                      <a:endParaRPr lang="ru-RU" sz="18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11,26</a:t>
                      </a:r>
                      <a:endParaRPr lang="ru-RU" sz="1800" i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64,4</a:t>
                      </a:r>
                      <a:endParaRPr lang="ru-RU" sz="18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14,9</a:t>
                      </a:r>
                      <a:endParaRPr lang="ru-RU" sz="18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Английский язык</a:t>
                      </a:r>
                      <a:endParaRPr lang="ru-RU" sz="18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73,8</a:t>
                      </a:r>
                      <a:endParaRPr lang="ru-RU" sz="1800" i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67,7</a:t>
                      </a:r>
                      <a:endParaRPr lang="ru-RU" sz="18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>
                          <a:solidFill>
                            <a:srgbClr val="9C0006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-6,1</a:t>
                      </a:r>
                      <a:endParaRPr lang="ru-RU" sz="1800" i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65,6</a:t>
                      </a:r>
                      <a:endParaRPr lang="ru-RU" sz="1800" i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2,1</a:t>
                      </a:r>
                      <a:endParaRPr lang="ru-RU" sz="18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Обществознание</a:t>
                      </a:r>
                      <a:endParaRPr lang="ru-RU" sz="1800" i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61,2</a:t>
                      </a:r>
                      <a:endParaRPr lang="ru-RU" sz="1800" i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58</a:t>
                      </a:r>
                      <a:endParaRPr lang="ru-RU" sz="18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>
                          <a:solidFill>
                            <a:srgbClr val="9C0006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-3,2</a:t>
                      </a:r>
                      <a:endParaRPr lang="ru-RU" sz="1800" i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55,9</a:t>
                      </a:r>
                      <a:endParaRPr lang="ru-RU" sz="1800" i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2,1</a:t>
                      </a:r>
                      <a:endParaRPr lang="ru-RU" sz="18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Литература</a:t>
                      </a:r>
                      <a:endParaRPr lang="ru-RU" sz="1800" i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61,4</a:t>
                      </a:r>
                      <a:endParaRPr lang="ru-RU" sz="1800" i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52,3</a:t>
                      </a:r>
                      <a:endParaRPr lang="ru-RU" sz="18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>
                          <a:solidFill>
                            <a:srgbClr val="9C0006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-9,1</a:t>
                      </a:r>
                      <a:endParaRPr lang="ru-RU" sz="1800" i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52,8</a:t>
                      </a:r>
                      <a:endParaRPr lang="ru-RU" sz="1800" i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0" dirty="0">
                          <a:solidFill>
                            <a:srgbClr val="9C0006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-0,5</a:t>
                      </a:r>
                      <a:endParaRPr lang="ru-RU" sz="1800" i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Главная задача </a:t>
            </a:r>
            <a:br>
              <a:rPr lang="ru-RU" smtClean="0"/>
            </a:br>
            <a:r>
              <a:rPr lang="ru-RU" smtClean="0"/>
              <a:t>2013-2014 учебного года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00034" y="2500306"/>
            <a:ext cx="8229600" cy="2857520"/>
          </a:xfrm>
          <a:blipFill>
            <a:blip r:embed="rId2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 anchor="ctr">
            <a:normAutofit lnSpcReduction="10000"/>
          </a:bodyPr>
          <a:lstStyle/>
          <a:p>
            <a:pPr marL="0" lvl="0" indent="0">
              <a:buNone/>
            </a:pPr>
            <a:endParaRPr lang="ru-RU" i="1" dirty="0" smtClean="0"/>
          </a:p>
          <a:p>
            <a:pPr marL="0" lvl="0" indent="0">
              <a:buNone/>
            </a:pPr>
            <a:r>
              <a:rPr lang="ru-RU" i="1" smtClean="0"/>
              <a:t>Повышение эффективности деятельности всех образовательных уровней, способствующей обеспечению динамичного развития системы образования Лениногорского района</a:t>
            </a:r>
            <a:r>
              <a:rPr lang="ru-RU" i="1" dirty="0" smtClean="0"/>
              <a:t>.</a:t>
            </a:r>
          </a:p>
          <a:p>
            <a:pPr>
              <a:buNone/>
            </a:pP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Положительная динамика результатов ЕГЭ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28596" y="1714488"/>
          <a:ext cx="3833826" cy="2362200"/>
        </p:xfrm>
        <a:graphic>
          <a:graphicData uri="http://schemas.openxmlformats.org/drawingml/2006/table">
            <a:tbl>
              <a:tblPr/>
              <a:tblGrid>
                <a:gridCol w="2883672"/>
                <a:gridCol w="950154"/>
              </a:tblGrid>
              <a:tr h="590550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 kern="120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Образовательное учреждение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i="0" u="none" strike="noStrike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Русский язык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27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Шугуровская СОШ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27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Тимяшевская СОШ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27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СОШ №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27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СОШ №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27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СОШ №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27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СОШ №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20</a:t>
            </a:fld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786314" y="1714488"/>
          <a:ext cx="4143404" cy="2066940"/>
        </p:xfrm>
        <a:graphic>
          <a:graphicData uri="http://schemas.openxmlformats.org/drawingml/2006/table">
            <a:tbl>
              <a:tblPr/>
              <a:tblGrid>
                <a:gridCol w="2643206"/>
                <a:gridCol w="1500198"/>
              </a:tblGrid>
              <a:tr h="590555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Образовательное учреждение</a:t>
                      </a:r>
                      <a:r>
                        <a:rPr lang="ru-RU" sz="1700" b="0" i="0" u="none" strike="noStrike" smtClean="0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latin typeface="Arial Cyr"/>
                      </a:endParaRPr>
                    </a:p>
                  </a:txBody>
                  <a:tcPr marL="8740" marR="8740" marT="8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b="1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Математика</a:t>
                      </a:r>
                      <a:endParaRPr lang="ru-RU" sz="1800" b="1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8740" marR="8740" marT="8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277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800" b="0" i="0" u="none" strike="noStrike" kern="120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СОШ №</a:t>
                      </a:r>
                      <a:r>
                        <a:rPr lang="ru-RU" sz="18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8740" marR="8740" marT="8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8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7,8</a:t>
                      </a:r>
                    </a:p>
                  </a:txBody>
                  <a:tcPr marL="8740" marR="8740" marT="8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277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800" b="0" i="0" u="none" strike="noStrike" kern="120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Шугуровская СОШ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8740" marR="8740" marT="8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8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8740" marR="8740" marT="8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277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800" b="0" i="0" u="none" strike="noStrike" kern="120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Старокувакская СОШ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8740" marR="8740" marT="8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8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1,8</a:t>
                      </a:r>
                    </a:p>
                  </a:txBody>
                  <a:tcPr marL="8740" marR="8740" marT="8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277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800" b="0" i="0" u="none" strike="noStrike" kern="120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СОШ №</a:t>
                      </a:r>
                      <a:r>
                        <a:rPr lang="ru-RU" sz="18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8740" marR="8740" marT="8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8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1,5</a:t>
                      </a:r>
                    </a:p>
                  </a:txBody>
                  <a:tcPr marL="8740" marR="8740" marT="8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277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800" b="0" i="0" u="none" strike="noStrike" kern="120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Гимназия №</a:t>
                      </a:r>
                      <a:r>
                        <a:rPr lang="ru-RU" sz="18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8740" marR="8740" marT="8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8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8740" marR="8740" marT="8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6" y="4429132"/>
          <a:ext cx="3857652" cy="839324"/>
        </p:xfrm>
        <a:graphic>
          <a:graphicData uri="http://schemas.openxmlformats.org/drawingml/2006/table">
            <a:tbl>
              <a:tblPr/>
              <a:tblGrid>
                <a:gridCol w="2838650"/>
                <a:gridCol w="1019002"/>
              </a:tblGrid>
              <a:tr h="57150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kern="120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Образовательное учреждение</a:t>
                      </a:r>
                      <a:r>
                        <a:rPr lang="ru-RU" sz="17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740" marR="8740" marT="8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1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Физика  </a:t>
                      </a:r>
                      <a:endParaRPr lang="ru-RU" sz="17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740" marR="8740" marT="8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7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Тимяшевская СОШ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740" marR="8740" marT="8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8740" marR="8740" marT="8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643438" y="4143380"/>
          <a:ext cx="4357718" cy="1639488"/>
        </p:xfrm>
        <a:graphic>
          <a:graphicData uri="http://schemas.openxmlformats.org/drawingml/2006/table">
            <a:tbl>
              <a:tblPr/>
              <a:tblGrid>
                <a:gridCol w="2643206"/>
                <a:gridCol w="1714512"/>
              </a:tblGrid>
              <a:tr h="57150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700" b="0" i="0" u="none" strike="noStrike" kern="120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 </a:t>
                      </a:r>
                      <a:r>
                        <a:rPr lang="ru-RU" sz="1600" b="0" i="0" u="none" strike="noStrike" kern="120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Образовательное учреждение</a:t>
                      </a:r>
                      <a:endParaRPr lang="ru-RU" sz="1700" b="0" i="0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7916" marR="7916" marT="79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700" b="1" i="0" u="none" strike="noStrike" kern="120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Обществознание  </a:t>
                      </a:r>
                      <a:endParaRPr lang="ru-RU" sz="1700" b="1" i="0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7916" marR="7916" marT="79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497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700" b="0" i="0" u="none" strike="noStrike" kern="120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СОШ №</a:t>
                      </a:r>
                      <a:r>
                        <a:rPr lang="ru-RU" sz="17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7916" marR="7916" marT="79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7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4,3</a:t>
                      </a:r>
                    </a:p>
                  </a:txBody>
                  <a:tcPr marL="7916" marR="7916" marT="79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497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700" b="0" i="0" u="none" strike="noStrike" kern="120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СОШ №</a:t>
                      </a:r>
                      <a:r>
                        <a:rPr lang="ru-RU" sz="17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7916" marR="7916" marT="79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7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2,3</a:t>
                      </a:r>
                    </a:p>
                  </a:txBody>
                  <a:tcPr marL="7916" marR="7916" marT="79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761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700" b="0" i="0" u="none" strike="noStrike" kern="120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Тимяшевская СОШ</a:t>
                      </a:r>
                      <a:endParaRPr lang="ru-RU" sz="1700" b="0" i="0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7916" marR="7916" marT="79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7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1,2</a:t>
                      </a:r>
                    </a:p>
                  </a:txBody>
                  <a:tcPr marL="7916" marR="7916" marT="79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497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700" b="0" i="0" u="none" strike="noStrike" kern="120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лицей №</a:t>
                      </a:r>
                      <a:r>
                        <a:rPr lang="ru-RU" sz="17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7916" marR="7916" marT="79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7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0,1</a:t>
                      </a:r>
                    </a:p>
                  </a:txBody>
                  <a:tcPr marL="7916" marR="7916" marT="79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274638"/>
            <a:ext cx="6686568" cy="868346"/>
          </a:xfrm>
        </p:spPr>
        <p:txBody>
          <a:bodyPr>
            <a:normAutofit fontScale="90000"/>
          </a:bodyPr>
          <a:lstStyle/>
          <a:p>
            <a:r>
              <a:rPr lang="ru-RU" smtClean="0"/>
              <a:t>Отрицательная динамика результатов ЕГЭ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85721" y="1214422"/>
          <a:ext cx="4048140" cy="2271716"/>
        </p:xfrm>
        <a:graphic>
          <a:graphicData uri="http://schemas.openxmlformats.org/drawingml/2006/table">
            <a:tbl>
              <a:tblPr/>
              <a:tblGrid>
                <a:gridCol w="3097986"/>
                <a:gridCol w="950154"/>
              </a:tblGrid>
              <a:tr h="500066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0" u="none" strike="noStrike" kern="120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Образовательное учреждение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i="0" u="none" strike="noStrike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Русский  язык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27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Гимназия №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27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лицей №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-2,3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27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СОШ №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-2,6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27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Зеленорощинская СОШ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-4,1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27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СОШ №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27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Старокувакская СОШ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-8,2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21</a:t>
            </a:fld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643438" y="1357298"/>
          <a:ext cx="4286280" cy="2424129"/>
        </p:xfrm>
        <a:graphic>
          <a:graphicData uri="http://schemas.openxmlformats.org/drawingml/2006/table">
            <a:tbl>
              <a:tblPr/>
              <a:tblGrid>
                <a:gridCol w="3095646"/>
                <a:gridCol w="1190634"/>
              </a:tblGrid>
              <a:tr h="357190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kern="120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Образовательное учреждение</a:t>
                      </a:r>
                      <a:r>
                        <a:rPr lang="ru-RU" sz="1600" b="0" i="0" u="none" strike="noStrike" smtClean="0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Arial Cyr"/>
                      </a:endParaRPr>
                    </a:p>
                  </a:txBody>
                  <a:tcPr marL="8740" marR="8740" marT="8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600" b="1" i="0" u="none" strike="noStrike" kern="120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Математика</a:t>
                      </a:r>
                      <a:r>
                        <a:rPr lang="ru-RU" sz="1600" b="0" i="0" u="none" strike="noStrike" kern="120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endParaRPr lang="ru-RU" sz="16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8740" marR="8740" marT="8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277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800" b="0" i="0" u="none" strike="noStrike" kern="120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СОШ №</a:t>
                      </a:r>
                      <a:r>
                        <a:rPr lang="ru-RU" sz="18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8740" marR="8740" marT="8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8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-0,4</a:t>
                      </a:r>
                    </a:p>
                  </a:txBody>
                  <a:tcPr marL="8740" marR="8740" marT="8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277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800" b="0" i="0" u="none" strike="noStrike" kern="120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СОШ №</a:t>
                      </a:r>
                      <a:r>
                        <a:rPr lang="ru-RU" sz="18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8740" marR="8740" marT="8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8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-1,8</a:t>
                      </a:r>
                    </a:p>
                  </a:txBody>
                  <a:tcPr marL="8740" marR="8740" marT="8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277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800" b="0" i="0" u="none" strike="noStrike" kern="120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лицей №</a:t>
                      </a:r>
                      <a:r>
                        <a:rPr lang="ru-RU" sz="18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8740" marR="8740" marT="8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8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-3,1</a:t>
                      </a:r>
                    </a:p>
                  </a:txBody>
                  <a:tcPr marL="8740" marR="8740" marT="8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277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800" b="0" i="0" u="none" strike="noStrike" kern="120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СОШ №</a:t>
                      </a:r>
                      <a:r>
                        <a:rPr lang="ru-RU" sz="18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8740" marR="8740" marT="8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8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-4,8</a:t>
                      </a:r>
                    </a:p>
                  </a:txBody>
                  <a:tcPr marL="8740" marR="8740" marT="8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277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800" b="0" i="0" u="none" strike="noStrike" kern="120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Зеленорощинская СОШ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8740" marR="8740" marT="8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8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-7</a:t>
                      </a:r>
                    </a:p>
                  </a:txBody>
                  <a:tcPr marL="8740" marR="8740" marT="8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277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800" b="0" i="0" u="none" strike="noStrike" kern="120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СОШ №</a:t>
                      </a:r>
                      <a:r>
                        <a:rPr lang="ru-RU" sz="18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8740" marR="8740" marT="8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8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-9,2</a:t>
                      </a:r>
                    </a:p>
                  </a:txBody>
                  <a:tcPr marL="8740" marR="8740" marT="8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277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800" b="0" i="0" u="none" strike="noStrike" kern="120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Тимяшевская СОШ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8740" marR="8740" marT="87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8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-10,3</a:t>
                      </a:r>
                    </a:p>
                  </a:txBody>
                  <a:tcPr marL="8740" marR="8740" marT="8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85720" y="3643314"/>
          <a:ext cx="4071966" cy="3035390"/>
        </p:xfrm>
        <a:graphic>
          <a:graphicData uri="http://schemas.openxmlformats.org/drawingml/2006/table">
            <a:tbl>
              <a:tblPr/>
              <a:tblGrid>
                <a:gridCol w="3000396"/>
                <a:gridCol w="1071570"/>
              </a:tblGrid>
              <a:tr h="35719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kern="120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Образовательное учреждение</a:t>
                      </a:r>
                      <a:r>
                        <a:rPr lang="ru-RU" sz="17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740" marR="8740" marT="8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1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Физика  </a:t>
                      </a:r>
                      <a:endParaRPr lang="ru-RU" sz="17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740" marR="8740" marT="8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06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7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 №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8740" marR="8740" marT="8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-5,5</a:t>
                      </a:r>
                    </a:p>
                  </a:txBody>
                  <a:tcPr marL="8740" marR="8740" marT="8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06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7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Гимназия №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8740" marR="8740" marT="8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-9,4</a:t>
                      </a:r>
                    </a:p>
                  </a:txBody>
                  <a:tcPr marL="8740" marR="8740" marT="8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06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7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 №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8740" marR="8740" marT="8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-11,6</a:t>
                      </a:r>
                    </a:p>
                  </a:txBody>
                  <a:tcPr marL="8740" marR="8740" marT="8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06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7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лицей №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</a:p>
                  </a:txBody>
                  <a:tcPr marL="8740" marR="8740" marT="8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-12,8</a:t>
                      </a:r>
                    </a:p>
                  </a:txBody>
                  <a:tcPr marL="8740" marR="8740" marT="8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06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7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 №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8740" marR="8740" marT="8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-13,1</a:t>
                      </a:r>
                    </a:p>
                  </a:txBody>
                  <a:tcPr marL="8740" marR="8740" marT="8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06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7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 №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8740" marR="8740" marT="8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-14,1</a:t>
                      </a:r>
                    </a:p>
                  </a:txBody>
                  <a:tcPr marL="8740" marR="8740" marT="8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06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7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 №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8740" marR="8740" marT="8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-15,4</a:t>
                      </a:r>
                    </a:p>
                  </a:txBody>
                  <a:tcPr marL="8740" marR="8740" marT="8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06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7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 №</a:t>
                      </a:r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8740" marR="8740" marT="8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-16,5</a:t>
                      </a:r>
                    </a:p>
                  </a:txBody>
                  <a:tcPr marL="8740" marR="8740" marT="8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06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7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Шугуровская СОШ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740" marR="8740" marT="8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-18,5</a:t>
                      </a:r>
                    </a:p>
                  </a:txBody>
                  <a:tcPr marL="8740" marR="8740" marT="8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06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700" b="0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Зеленорощинская СОШ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740" marR="8740" marT="8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-19,2</a:t>
                      </a:r>
                    </a:p>
                  </a:txBody>
                  <a:tcPr marL="8740" marR="8740" marT="87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643438" y="3929066"/>
          <a:ext cx="4143404" cy="2631564"/>
        </p:xfrm>
        <a:graphic>
          <a:graphicData uri="http://schemas.openxmlformats.org/drawingml/2006/table">
            <a:tbl>
              <a:tblPr/>
              <a:tblGrid>
                <a:gridCol w="3000396"/>
                <a:gridCol w="1143008"/>
              </a:tblGrid>
              <a:tr h="28575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 Образовательное учреждение</a:t>
                      </a:r>
                      <a:endParaRPr lang="ru-RU" sz="1600" b="0" i="0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7916" marR="7916" marT="79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1" i="0" u="none" strike="noStrike" kern="120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Общество-знание</a:t>
                      </a:r>
                      <a:r>
                        <a:rPr lang="ru-RU" sz="1600" b="0" i="0" u="none" strike="noStrike" kern="120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  </a:t>
                      </a:r>
                      <a:endParaRPr lang="ru-RU" sz="1600" b="0" i="0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7916" marR="7916" marT="79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497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700" b="0" i="0" u="none" strike="noStrike" kern="120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СОШ №</a:t>
                      </a:r>
                      <a:r>
                        <a:rPr lang="ru-RU" sz="17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7916" marR="7916" marT="79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7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-0,1</a:t>
                      </a:r>
                    </a:p>
                  </a:txBody>
                  <a:tcPr marL="7916" marR="7916" marT="79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761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700" b="0" i="0" u="none" strike="noStrike" kern="120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Шугуровская СОШ</a:t>
                      </a:r>
                      <a:endParaRPr lang="ru-RU" sz="1700" b="0" i="0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7916" marR="7916" marT="79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7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-3,2</a:t>
                      </a:r>
                    </a:p>
                  </a:txBody>
                  <a:tcPr marL="7916" marR="7916" marT="79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296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700" b="0" i="0" u="none" strike="noStrike" kern="120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Гимназия №</a:t>
                      </a:r>
                      <a:r>
                        <a:rPr lang="ru-RU" sz="17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7916" marR="7916" marT="79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7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-4,4</a:t>
                      </a:r>
                    </a:p>
                  </a:txBody>
                  <a:tcPr marL="7916" marR="7916" marT="79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497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700" b="0" i="0" u="none" strike="noStrike" kern="120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СОШ №</a:t>
                      </a:r>
                      <a:r>
                        <a:rPr lang="ru-RU" sz="17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7916" marR="7916" marT="79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7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-5,9</a:t>
                      </a:r>
                    </a:p>
                  </a:txBody>
                  <a:tcPr marL="7916" marR="7916" marT="79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497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700" b="0" i="0" u="none" strike="noStrike" kern="120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СОШ №</a:t>
                      </a:r>
                      <a:r>
                        <a:rPr lang="ru-RU" sz="17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7916" marR="7916" marT="79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7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-6,5</a:t>
                      </a:r>
                    </a:p>
                  </a:txBody>
                  <a:tcPr marL="7916" marR="7916" marT="79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497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700" b="0" i="0" u="none" strike="noStrike" kern="120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СОШ №</a:t>
                      </a:r>
                      <a:r>
                        <a:rPr lang="ru-RU" sz="17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7916" marR="7916" marT="79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7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-8,1</a:t>
                      </a:r>
                    </a:p>
                  </a:txBody>
                  <a:tcPr marL="7916" marR="7916" marT="79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761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700" b="0" i="0" u="none" strike="noStrike" kern="120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Старокувакская СОШ</a:t>
                      </a:r>
                      <a:endParaRPr lang="ru-RU" sz="1700" b="0" i="0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7916" marR="7916" marT="79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7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-9</a:t>
                      </a:r>
                    </a:p>
                  </a:txBody>
                  <a:tcPr marL="7916" marR="7916" marT="79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761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700" b="0" i="0" u="none" strike="noStrike" kern="120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Зеленорощинская СОШ</a:t>
                      </a:r>
                      <a:endParaRPr lang="ru-RU" sz="1700" b="0" i="0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7916" marR="7916" marT="79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7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-12,9</a:t>
                      </a:r>
                    </a:p>
                  </a:txBody>
                  <a:tcPr marL="7916" marR="7916" marT="79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Средние баллы по предметам по выбору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85720" y="1714488"/>
          <a:ext cx="8572568" cy="4796686"/>
        </p:xfrm>
        <a:graphic>
          <a:graphicData uri="http://schemas.openxmlformats.org/drawingml/2006/table">
            <a:tbl>
              <a:tblPr/>
              <a:tblGrid>
                <a:gridCol w="2286023"/>
                <a:gridCol w="698505"/>
                <a:gridCol w="698505"/>
                <a:gridCol w="698505"/>
                <a:gridCol w="698505"/>
                <a:gridCol w="698505"/>
                <a:gridCol w="698505"/>
                <a:gridCol w="698505"/>
                <a:gridCol w="698505"/>
                <a:gridCol w="698505"/>
              </a:tblGrid>
              <a:tr h="58814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latin typeface="Times New Roman"/>
                          <a:ea typeface="Times New Roman"/>
                          <a:cs typeface="Times New Roman"/>
                        </a:rPr>
                        <a:t>ОУ</a:t>
                      </a:r>
                      <a:endParaRPr lang="ru-RU" sz="11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Times New Roman"/>
                          <a:ea typeface="Times New Roman"/>
                          <a:cs typeface="Times New Roman"/>
                        </a:rPr>
                        <a:t>Физика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Times New Roman"/>
                          <a:ea typeface="Times New Roman"/>
                          <a:cs typeface="Times New Roman"/>
                        </a:rPr>
                        <a:t>Химия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Times New Roman"/>
                          <a:ea typeface="Times New Roman"/>
                          <a:cs typeface="Times New Roman"/>
                        </a:rPr>
                        <a:t>ИКТ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err="1">
                          <a:latin typeface="Times New Roman"/>
                          <a:ea typeface="Times New Roman"/>
                          <a:cs typeface="Times New Roman"/>
                        </a:rPr>
                        <a:t>Био-логия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err="1">
                          <a:latin typeface="Times New Roman"/>
                          <a:ea typeface="Times New Roman"/>
                          <a:cs typeface="Times New Roman"/>
                        </a:rPr>
                        <a:t>Исто-рия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err="1">
                          <a:latin typeface="Times New Roman"/>
                          <a:ea typeface="Times New Roman"/>
                          <a:cs typeface="Times New Roman"/>
                        </a:rPr>
                        <a:t>Гео-графия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smtClean="0">
                          <a:latin typeface="Times New Roman"/>
                          <a:ea typeface="Times New Roman"/>
                          <a:cs typeface="Times New Roman"/>
                        </a:rPr>
                        <a:t>Английский язык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Times New Roman"/>
                          <a:ea typeface="Times New Roman"/>
                          <a:cs typeface="Times New Roman"/>
                        </a:rPr>
                        <a:t>Обществознание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Литература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17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smtClean="0">
                          <a:latin typeface="Times New Roman"/>
                          <a:ea typeface="Times New Roman"/>
                          <a:cs typeface="Times New Roman"/>
                        </a:rPr>
                        <a:t>СОШ №</a:t>
                      </a:r>
                      <a:r>
                        <a:rPr lang="ru-RU" sz="1600" b="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53,4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2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71,7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2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66,7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2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68,2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2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55,5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77,5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2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78,3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2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59,3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2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57,5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2DF"/>
                    </a:solidFill>
                  </a:tcPr>
                </a:tc>
              </a:tr>
              <a:tr h="25750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smtClean="0">
                          <a:latin typeface="Times New Roman"/>
                          <a:ea typeface="Times New Roman"/>
                          <a:cs typeface="Times New Roman"/>
                        </a:rPr>
                        <a:t>СОШ №</a:t>
                      </a:r>
                      <a:r>
                        <a:rPr lang="ru-RU" sz="1600" b="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51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2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75,3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2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b="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69,8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2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52,5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b="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63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58,3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2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52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9"/>
                    </a:solidFill>
                  </a:tcPr>
                </a:tc>
              </a:tr>
              <a:tr h="25750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smtClean="0">
                          <a:latin typeface="Times New Roman"/>
                          <a:ea typeface="Times New Roman"/>
                          <a:cs typeface="Times New Roman"/>
                        </a:rPr>
                        <a:t>СОШ №</a:t>
                      </a:r>
                      <a:r>
                        <a:rPr lang="ru-RU" sz="1600" b="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42,7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b="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37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45,3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55,7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2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b="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b="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55,6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9"/>
                    </a:solidFill>
                  </a:tcPr>
                </a:tc>
              </a:tr>
              <a:tr h="25750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smtClean="0">
                          <a:latin typeface="Times New Roman"/>
                          <a:ea typeface="Times New Roman"/>
                          <a:cs typeface="Times New Roman"/>
                        </a:rPr>
                        <a:t>СОШ №</a:t>
                      </a:r>
                      <a:r>
                        <a:rPr lang="ru-RU" sz="1600" b="0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53,2</a:t>
                      </a:r>
                      <a:endParaRPr lang="ru-RU" sz="1600" b="0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2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51,8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72,8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2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64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2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41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b="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66,4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55,6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69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2DF"/>
                    </a:solidFill>
                  </a:tcPr>
                </a:tc>
              </a:tr>
              <a:tr h="25750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smtClean="0">
                          <a:latin typeface="Times New Roman"/>
                          <a:ea typeface="Times New Roman"/>
                          <a:cs typeface="Times New Roman"/>
                        </a:rPr>
                        <a:t>СОШ №</a:t>
                      </a:r>
                      <a:r>
                        <a:rPr lang="ru-RU" sz="1600" b="0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46,2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63,3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47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70,5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2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67,5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2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b="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62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66,7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2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47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E8"/>
                    </a:solidFill>
                  </a:tcPr>
                </a:tc>
              </a:tr>
              <a:tr h="25750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smtClean="0">
                          <a:latin typeface="Times New Roman"/>
                          <a:ea typeface="Times New Roman"/>
                          <a:cs typeface="Times New Roman"/>
                        </a:rPr>
                        <a:t>СОШ №</a:t>
                      </a:r>
                      <a:r>
                        <a:rPr lang="ru-RU" sz="1600" b="0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53,2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2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64,5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2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b="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58,3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56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2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b="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85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2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61,1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2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38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E8"/>
                    </a:solidFill>
                  </a:tcPr>
                </a:tc>
              </a:tr>
              <a:tr h="25750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smtClean="0">
                          <a:latin typeface="Times New Roman"/>
                          <a:ea typeface="Times New Roman"/>
                          <a:cs typeface="Times New Roman"/>
                        </a:rPr>
                        <a:t>СОШ №</a:t>
                      </a:r>
                      <a:r>
                        <a:rPr lang="ru-RU" sz="1600" b="0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41,7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45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60,5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2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58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55,3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2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b="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b="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58,6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2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63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2DF"/>
                    </a:solidFill>
                  </a:tcPr>
                </a:tc>
              </a:tr>
              <a:tr h="24117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smtClean="0">
                          <a:latin typeface="Times New Roman"/>
                          <a:ea typeface="Times New Roman"/>
                          <a:cs typeface="Times New Roman"/>
                        </a:rPr>
                        <a:t>СОШ №</a:t>
                      </a:r>
                      <a:r>
                        <a:rPr lang="ru-RU" sz="1600" b="0" dirty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43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60,7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56,5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51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68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61,5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60,1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2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35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E8"/>
                    </a:solidFill>
                  </a:tcPr>
                </a:tc>
              </a:tr>
              <a:tr h="25750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smtClean="0">
                          <a:latin typeface="Times New Roman"/>
                          <a:ea typeface="Times New Roman"/>
                          <a:cs typeface="Times New Roman"/>
                        </a:rPr>
                        <a:t>Гимназия №</a:t>
                      </a:r>
                      <a:r>
                        <a:rPr lang="ru-RU" sz="1600" b="0" dirty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51,9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2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b="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b="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62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2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47,8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94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2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57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52,4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b="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50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smtClean="0">
                          <a:latin typeface="Times New Roman"/>
                          <a:ea typeface="Times New Roman"/>
                          <a:cs typeface="Times New Roman"/>
                        </a:rPr>
                        <a:t>лицей №</a:t>
                      </a:r>
                      <a:r>
                        <a:rPr lang="ru-RU" sz="1600" b="0" dirty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51,3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2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69,7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2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55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66,3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2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65,3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2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b="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81,5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2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61,2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2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52,5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2DF"/>
                    </a:solidFill>
                  </a:tcPr>
                </a:tc>
              </a:tr>
              <a:tr h="25750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smtClean="0">
                          <a:latin typeface="Times New Roman"/>
                          <a:ea typeface="Times New Roman"/>
                          <a:cs typeface="Times New Roman"/>
                        </a:rPr>
                        <a:t>СОШ №</a:t>
                      </a:r>
                      <a:r>
                        <a:rPr lang="ru-RU" sz="1600" b="0" dirty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47,7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46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b="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b="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b="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b="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47,8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b="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88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smtClean="0">
                          <a:latin typeface="Times New Roman"/>
                          <a:ea typeface="Times New Roman"/>
                          <a:cs typeface="Times New Roman"/>
                        </a:rPr>
                        <a:t>Шугуровская СОШ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62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2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57,5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59,3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2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57,2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b="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b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b="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59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2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b="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88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smtClean="0">
                          <a:latin typeface="Times New Roman"/>
                          <a:ea typeface="Times New Roman"/>
                          <a:cs typeface="Times New Roman"/>
                        </a:rPr>
                        <a:t>Зеленорощинская СОШ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33,7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76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2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42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55,8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49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b="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18,5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49,3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9"/>
                    </a:solidFill>
                  </a:tcPr>
                </a:tc>
              </a:tr>
              <a:tr h="27688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smtClean="0">
                          <a:latin typeface="Times New Roman"/>
                          <a:ea typeface="Times New Roman"/>
                          <a:cs typeface="Times New Roman"/>
                        </a:rPr>
                        <a:t>Старокувакская СОШ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48,7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b="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b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57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b="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b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b="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45,7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41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E8"/>
                    </a:solidFill>
                  </a:tcPr>
                </a:tc>
              </a:tr>
              <a:tr h="27688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smtClean="0">
                          <a:latin typeface="Times New Roman"/>
                          <a:ea typeface="Times New Roman"/>
                          <a:cs typeface="Times New Roman"/>
                        </a:rPr>
                        <a:t>Тимяшевская СОШ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57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2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65,7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2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b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57,3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64,7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2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b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65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60,3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2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Calibri"/>
                          <a:cs typeface="Times New Roman"/>
                        </a:rPr>
                        <a:t>59</a:t>
                      </a:r>
                      <a:endParaRPr lang="ru-RU" sz="105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F2DF"/>
                    </a:solidFill>
                  </a:tcPr>
                </a:tc>
              </a:tr>
              <a:tr h="24117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smtClean="0">
                          <a:latin typeface="Times New Roman"/>
                          <a:ea typeface="Times New Roman"/>
                          <a:cs typeface="Times New Roman"/>
                        </a:rPr>
                        <a:t>Итого ЛМР</a:t>
                      </a:r>
                      <a:endParaRPr lang="ru-RU" sz="105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49,8</a:t>
                      </a:r>
                      <a:endParaRPr lang="ru-RU" sz="105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63,8</a:t>
                      </a:r>
                      <a:endParaRPr lang="ru-RU" sz="105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58,4</a:t>
                      </a:r>
                      <a:endParaRPr lang="ru-RU" sz="105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60,3</a:t>
                      </a:r>
                      <a:endParaRPr lang="ru-RU" sz="105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54,6</a:t>
                      </a:r>
                      <a:endParaRPr lang="ru-RU" sz="105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79,3</a:t>
                      </a:r>
                      <a:endParaRPr lang="ru-RU" sz="105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67,2</a:t>
                      </a:r>
                      <a:endParaRPr lang="ru-RU" sz="105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55,9</a:t>
                      </a:r>
                      <a:endParaRPr lang="ru-RU" sz="105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52,3</a:t>
                      </a:r>
                      <a:endParaRPr lang="ru-RU" sz="105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709" marR="527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142852"/>
            <a:ext cx="7358114" cy="868346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600" smtClean="0"/>
              <a:t>Неудовлетворительные результаты по предметам по выбору</a:t>
            </a:r>
            <a:endParaRPr lang="ru-RU" sz="36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14282" y="1230676"/>
          <a:ext cx="8715437" cy="5413034"/>
        </p:xfrm>
        <a:graphic>
          <a:graphicData uri="http://schemas.openxmlformats.org/drawingml/2006/table">
            <a:tbl>
              <a:tblPr/>
              <a:tblGrid>
                <a:gridCol w="1643074"/>
                <a:gridCol w="1643074"/>
                <a:gridCol w="2119581"/>
                <a:gridCol w="1175158"/>
                <a:gridCol w="2134550"/>
              </a:tblGrid>
              <a:tr h="36655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Предмет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Число не сдавших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Школы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Число х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 от числа сдававших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85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Математика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Times New Roman"/>
                          <a:cs typeface="Times New Roman"/>
                        </a:rPr>
                        <a:t>СОШ №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5%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613">
                <a:tc rowSpan="10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Физика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0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Calibri"/>
                          <a:cs typeface="Times New Roman"/>
                        </a:rPr>
                        <a:t>Зеленорощинская СОШ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50%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6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Calibri"/>
                          <a:cs typeface="Times New Roman"/>
                        </a:rPr>
                        <a:t>Старокувакская СОШ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33%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6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22%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6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20%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6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17%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6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16%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6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Calibri"/>
                          <a:cs typeface="Times New Roman"/>
                        </a:rPr>
                        <a:t>Гимназия №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14%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6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11%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6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7%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6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Calibri"/>
                          <a:cs typeface="Times New Roman"/>
                        </a:rPr>
                        <a:t>Лицей №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7%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61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Информатика 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Times New Roman"/>
                          <a:cs typeface="Times New Roman"/>
                        </a:rPr>
                        <a:t>СОШ №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50%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61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Биология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Times New Roman"/>
                          <a:cs typeface="Times New Roman"/>
                        </a:rPr>
                        <a:t>СОШ №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17%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613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История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Times New Roman"/>
                          <a:cs typeface="Times New Roman"/>
                        </a:rPr>
                        <a:t>СОШ №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33%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6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Times New Roman"/>
                          <a:cs typeface="Times New Roman"/>
                        </a:rPr>
                        <a:t>Гимназия №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20%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61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Английский язык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Calibri"/>
                          <a:cs typeface="Times New Roman"/>
                        </a:rPr>
                        <a:t>Зеленорощинская СОШ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50%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613">
                <a:tc row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Обществознание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20%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6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Calibri"/>
                          <a:cs typeface="Times New Roman"/>
                        </a:rPr>
                        <a:t>Гимназия №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13%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6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Calibri"/>
                          <a:cs typeface="Times New Roman"/>
                        </a:rPr>
                        <a:t>Зеленорощинская СОШ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6%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6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5%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6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4%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96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Times New Roman"/>
                          <a:cs typeface="Times New Roman"/>
                        </a:rPr>
                        <a:t>По ЛМР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2,2%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167" marR="421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Лучшие результаты ЕГЭ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42844" y="1214422"/>
          <a:ext cx="8858312" cy="4438689"/>
        </p:xfrm>
        <a:graphic>
          <a:graphicData uri="http://schemas.openxmlformats.org/drawingml/2006/table">
            <a:tbl>
              <a:tblPr/>
              <a:tblGrid>
                <a:gridCol w="1928826"/>
                <a:gridCol w="1285884"/>
                <a:gridCol w="1643074"/>
                <a:gridCol w="571504"/>
                <a:gridCol w="3429024"/>
              </a:tblGrid>
              <a:tr h="350062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Выпускник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ОУ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Предмет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Балл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Учитель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6044"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Times New Roman"/>
                          <a:cs typeface="Times New Roman"/>
                        </a:rPr>
                        <a:t>Ельченкова Марина 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Times New Roman"/>
                          <a:cs typeface="Times New Roman"/>
                        </a:rPr>
                        <a:t>СОШ №6 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Times New Roman"/>
                          <a:cs typeface="Times New Roman"/>
                        </a:rPr>
                        <a:t>Русский  язык 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Times New Roman"/>
                          <a:cs typeface="Times New Roman"/>
                        </a:rPr>
                        <a:t>Галимова Наиля Наилевна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4373"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Times New Roman"/>
                          <a:cs typeface="Times New Roman"/>
                        </a:rPr>
                        <a:t>Зарипова Резеда 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Times New Roman"/>
                          <a:cs typeface="Times New Roman"/>
                        </a:rPr>
                        <a:t>СОШ №6 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Times New Roman"/>
                          <a:cs typeface="Times New Roman"/>
                        </a:rPr>
                        <a:t>Русский  язык 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Times New Roman"/>
                          <a:cs typeface="Times New Roman"/>
                        </a:rPr>
                        <a:t>Галимова Наиля Наилевна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8290"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spc="-100" baseline="0" smtClean="0">
                          <a:latin typeface="Times New Roman"/>
                          <a:ea typeface="Times New Roman"/>
                          <a:cs typeface="Times New Roman"/>
                        </a:rPr>
                        <a:t>Фархутдинов Альберт </a:t>
                      </a:r>
                      <a:endParaRPr lang="ru-RU" sz="1100" spc="-100" baseline="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Times New Roman"/>
                          <a:cs typeface="Times New Roman"/>
                        </a:rPr>
                        <a:t>лицей №12 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Times New Roman"/>
                          <a:cs typeface="Times New Roman"/>
                        </a:rPr>
                        <a:t>Русский  язык 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Times New Roman"/>
                          <a:cs typeface="Times New Roman"/>
                        </a:rPr>
                        <a:t>Родионова Елена Викторовна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8290"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Times New Roman"/>
                          <a:cs typeface="Times New Roman"/>
                        </a:rPr>
                        <a:t>Ризванова Зиля 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Times New Roman"/>
                          <a:cs typeface="Times New Roman"/>
                        </a:rPr>
                        <a:t>Шугуровская СОШ 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Times New Roman"/>
                          <a:cs typeface="Times New Roman"/>
                        </a:rPr>
                        <a:t>Русский  язык 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Times New Roman"/>
                          <a:cs typeface="Times New Roman"/>
                        </a:rPr>
                        <a:t>Бадрутдинова Светлана Николаевна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9145">
                <a:tc rowSpan="2"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Times New Roman"/>
                          <a:cs typeface="Times New Roman"/>
                        </a:rPr>
                        <a:t>Сергушова Анастасия 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Times New Roman"/>
                          <a:cs typeface="Times New Roman"/>
                        </a:rPr>
                        <a:t>СОШ №7 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Times New Roman"/>
                          <a:cs typeface="Times New Roman"/>
                        </a:rPr>
                        <a:t>Русский  язык 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Times New Roman"/>
                          <a:cs typeface="Times New Roman"/>
                        </a:rPr>
                        <a:t>Капралова Гульнара Хамзиевна. 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91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Обществознание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98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Times New Roman"/>
                          <a:cs typeface="Times New Roman"/>
                        </a:rPr>
                        <a:t>Блинова Ольга Вячеславовна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9145">
                <a:tc rowSpan="2"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Times New Roman"/>
                          <a:cs typeface="Times New Roman"/>
                        </a:rPr>
                        <a:t>Билалова Алсу  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Times New Roman"/>
                          <a:cs typeface="Times New Roman"/>
                        </a:rPr>
                        <a:t>лицей №12 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Times New Roman"/>
                          <a:cs typeface="Times New Roman"/>
                        </a:rPr>
                        <a:t>Химия   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Times New Roman"/>
                          <a:cs typeface="Times New Roman"/>
                        </a:rPr>
                        <a:t>Федюнина Нина Капитоновна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91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Times New Roman"/>
                          <a:cs typeface="Times New Roman"/>
                        </a:rPr>
                        <a:t>русский  язык 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98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Times New Roman"/>
                          <a:cs typeface="Times New Roman"/>
                        </a:rPr>
                        <a:t>Родионова Елена Викторовна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9145">
                <a:tc rowSpan="2"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Times New Roman"/>
                          <a:cs typeface="Times New Roman"/>
                        </a:rPr>
                        <a:t>Алексеева Алина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Times New Roman"/>
                          <a:cs typeface="Times New Roman"/>
                        </a:rPr>
                        <a:t>СОШ №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Times New Roman"/>
                          <a:cs typeface="Times New Roman"/>
                        </a:rPr>
                        <a:t>Русский  язык 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95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Times New Roman"/>
                          <a:cs typeface="Times New Roman"/>
                        </a:rPr>
                        <a:t>Зелепугина Галина Петровна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91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Физика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92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Times New Roman"/>
                        </a:rPr>
                        <a:t>Полянская Наталья Александровна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9145">
                <a:tc rowSpan="2"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Times New Roman"/>
                          <a:cs typeface="Times New Roman"/>
                        </a:rPr>
                        <a:t>Ходаков Илья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Times New Roman"/>
                          <a:cs typeface="Times New Roman"/>
                        </a:rPr>
                        <a:t>СОШ №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Физика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98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Times New Roman"/>
                        </a:rPr>
                        <a:t>Полянская Наталья Александровна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91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Times New Roman"/>
                          <a:cs typeface="Times New Roman"/>
                        </a:rPr>
                        <a:t>Русский  язык 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90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Times New Roman"/>
                          <a:cs typeface="Times New Roman"/>
                        </a:rPr>
                        <a:t>Зелепугина Галина Петровна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9145">
                <a:tc rowSpan="3"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Times New Roman"/>
                          <a:cs typeface="Times New Roman"/>
                        </a:rPr>
                        <a:t>Шакирзянов Ранас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Times New Roman"/>
                          <a:cs typeface="Times New Roman"/>
                        </a:rPr>
                        <a:t>Гимназия №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Times New Roman"/>
                          <a:cs typeface="Times New Roman"/>
                        </a:rPr>
                        <a:t>Физика  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96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Times New Roman"/>
                          <a:cs typeface="Times New Roman"/>
                        </a:rPr>
                        <a:t>Галиуллина Фануза Хоснелхаматовна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91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Times New Roman"/>
                          <a:cs typeface="Times New Roman"/>
                        </a:rPr>
                        <a:t>География 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94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Times New Roman"/>
                          <a:cs typeface="Times New Roman"/>
                        </a:rPr>
                        <a:t>Муллина Фагима Мирхайдаровна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91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Times New Roman"/>
                          <a:cs typeface="Times New Roman"/>
                        </a:rPr>
                        <a:t>Русский  язык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92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Times New Roman"/>
                          <a:cs typeface="Times New Roman"/>
                        </a:rPr>
                        <a:t>Зубаирова Альфия Ураловна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59034" marR="5903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24</a:t>
            </a:fld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142844" y="5715017"/>
            <a:ext cx="8858312" cy="500065"/>
            <a:chOff x="342895" y="0"/>
            <a:chExt cx="7843870" cy="685791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342895" y="0"/>
              <a:ext cx="7843870" cy="685791"/>
            </a:xfrm>
            <a:prstGeom prst="rect">
              <a:avLst/>
            </a:prstGeom>
            <a:blipFill rotWithShape="0">
              <a:blip r:embed="rId2"/>
              <a:tile tx="0" ty="0" sx="100000" sy="100000" flip="none" algn="tl"/>
            </a:blipFill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Прямоугольник 7"/>
            <p:cNvSpPr/>
            <p:nvPr/>
          </p:nvSpPr>
          <p:spPr>
            <a:xfrm>
              <a:off x="342895" y="0"/>
              <a:ext cx="7843870" cy="68579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lvl="0" algn="ctr" defTabSz="9779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200" kern="1200" smtClean="0"/>
                <a:t>50 выпускников  (12%) получили результаты 90 и более баллов</a:t>
              </a:r>
              <a:endParaRPr lang="ru-RU" sz="2200" kern="12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Высокие баллы по предметам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27" cy="4640455"/>
        </p:xfrm>
        <a:graphic>
          <a:graphicData uri="http://schemas.openxmlformats.org/drawingml/2006/table">
            <a:tbl>
              <a:tblPr/>
              <a:tblGrid>
                <a:gridCol w="2952805"/>
                <a:gridCol w="2817394"/>
                <a:gridCol w="2459428"/>
              </a:tblGrid>
              <a:tr h="10715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Предмет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17" marR="464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Число результатов 80 и более баллов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17" marR="464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 от человек-экзаменов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17" marR="464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568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Русский язык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17" marR="4641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17" marR="464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21%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17" marR="464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568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Математика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17" marR="4641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17" marR="464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3%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17" marR="464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568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Английский язык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17" marR="4641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17" marR="464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44%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17" marR="464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568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Физика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17" marR="4641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17" marR="464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4%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17" marR="464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568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Химия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17" marR="4641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17" marR="464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12%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17" marR="464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568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История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17" marR="4641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17" marR="464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7%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17" marR="464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568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Биология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17" marR="4641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17" marR="464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5%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17" marR="464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568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Обществознание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17" marR="4641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17" marR="464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1%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17" marR="464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568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География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17" marR="4641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17" marR="464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25%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17" marR="464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568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Итого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17" marR="4641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17" marR="464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417" marR="464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25</a:t>
            </a:fld>
            <a:endParaRPr lang="ru-RU"/>
          </a:p>
        </p:txBody>
      </p:sp>
      <p:graphicFrame>
        <p:nvGraphicFramePr>
          <p:cNvPr id="11" name="Содержимое 10"/>
          <p:cNvGraphicFramePr>
            <a:graphicFrameLocks noGrp="1"/>
          </p:cNvGraphicFramePr>
          <p:nvPr>
            <p:ph sz="half" idx="4294967295"/>
          </p:nvPr>
        </p:nvGraphicFramePr>
        <p:xfrm>
          <a:off x="957263" y="1600200"/>
          <a:ext cx="8186737" cy="68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Высокие баллы </a:t>
            </a:r>
            <a:br>
              <a:rPr lang="ru-RU" smtClean="0"/>
            </a:br>
            <a:r>
              <a:rPr lang="ru-RU" smtClean="0"/>
              <a:t>выпускников школ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857224" y="1475190"/>
          <a:ext cx="7500990" cy="5327904"/>
        </p:xfrm>
        <a:graphic>
          <a:graphicData uri="http://schemas.openxmlformats.org/drawingml/2006/table">
            <a:tbl>
              <a:tblPr/>
              <a:tblGrid>
                <a:gridCol w="2750329"/>
                <a:gridCol w="1573194"/>
                <a:gridCol w="2121654"/>
                <a:gridCol w="1055813"/>
              </a:tblGrid>
              <a:tr h="6468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Школа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Times New Roman"/>
                          <a:cs typeface="Times New Roman"/>
                        </a:rPr>
                        <a:t>Всего выпускников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Times New Roman"/>
                          <a:cs typeface="Times New Roman"/>
                        </a:rPr>
                        <a:t>Число выпускников, набравших 80 и более баллов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2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52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23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44%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2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39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41%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2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Calibri"/>
                          <a:cs typeface="Times New Roman"/>
                        </a:rPr>
                        <a:t>Тимяшевская СОШ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36%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2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47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23%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2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29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21%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2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Calibri"/>
                          <a:cs typeface="Times New Roman"/>
                        </a:rPr>
                        <a:t>Шугуровская СОШ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20%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2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47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19%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2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Calibri"/>
                          <a:cs typeface="Times New Roman"/>
                        </a:rPr>
                        <a:t>лицей №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37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19%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2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Calibri"/>
                          <a:cs typeface="Times New Roman"/>
                        </a:rPr>
                        <a:t>Гимназия №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16%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2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14%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8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Calibri"/>
                          <a:cs typeface="Times New Roman"/>
                        </a:rPr>
                        <a:t>Старокувакская СОШ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13%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8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Calibri"/>
                          <a:cs typeface="Times New Roman"/>
                        </a:rPr>
                        <a:t>Зеленорощинская СОШ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11%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2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28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7%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2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6%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2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0%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2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Times New Roman"/>
                          <a:ea typeface="Calibri"/>
                          <a:cs typeface="Times New Roman"/>
                        </a:rPr>
                        <a:t> По ЛМР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404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92</a:t>
                      </a:r>
                      <a:endParaRPr lang="ru-RU" sz="105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23%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501" marR="5750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Низкие результаты претендентов на медаль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714480" y="2285992"/>
          <a:ext cx="6500857" cy="3214708"/>
        </p:xfrm>
        <a:graphic>
          <a:graphicData uri="http://schemas.openxmlformats.org/drawingml/2006/table">
            <a:tbl>
              <a:tblPr/>
              <a:tblGrid>
                <a:gridCol w="2887537"/>
                <a:gridCol w="2071644"/>
                <a:gridCol w="1541676"/>
              </a:tblGrid>
              <a:tr h="3483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latin typeface="Times New Roman"/>
                          <a:ea typeface="Times New Roman"/>
                        </a:rPr>
                        <a:t>Школа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latin typeface="Times New Roman"/>
                          <a:ea typeface="Times New Roman"/>
                        </a:rPr>
                        <a:t>Предмет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latin typeface="Times New Roman"/>
                          <a:ea typeface="Times New Roman"/>
                        </a:rPr>
                        <a:t>Балл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485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1200" smtClean="0">
                          <a:latin typeface="Times New Roman"/>
                          <a:ea typeface="Times New Roman"/>
                        </a:rPr>
                        <a:t>Тимяшевская СОШ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1200">
                          <a:latin typeface="Times New Roman"/>
                          <a:ea typeface="Times New Roman"/>
                        </a:rPr>
                        <a:t>Математика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latin typeface="Times New Roman"/>
                          <a:ea typeface="Times New Roman"/>
                        </a:rPr>
                        <a:t>44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4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1200">
                          <a:latin typeface="Times New Roman"/>
                          <a:ea typeface="Times New Roman"/>
                        </a:rPr>
                        <a:t>История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latin typeface="Times New Roman"/>
                          <a:ea typeface="Times New Roman"/>
                        </a:rPr>
                        <a:t>43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4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1200" smtClean="0">
                          <a:latin typeface="Times New Roman"/>
                          <a:ea typeface="Times New Roman"/>
                        </a:rPr>
                        <a:t>Тимяшевская СОШ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1200" smtClean="0">
                          <a:latin typeface="Times New Roman"/>
                          <a:ea typeface="Times New Roman"/>
                        </a:rPr>
                        <a:t>Русский язык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latin typeface="Times New Roman"/>
                          <a:ea typeface="Times New Roman"/>
                        </a:rPr>
                        <a:t>40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485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1200" smtClean="0">
                          <a:latin typeface="Times New Roman"/>
                          <a:ea typeface="Times New Roman"/>
                        </a:rPr>
                        <a:t>СОШ №</a:t>
                      </a:r>
                      <a:r>
                        <a:rPr lang="ru-RU" sz="1800" kern="1200" dirty="0">
                          <a:latin typeface="Times New Roman"/>
                          <a:ea typeface="Times New Roman"/>
                        </a:rPr>
                        <a:t>8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1200">
                          <a:latin typeface="Times New Roman"/>
                          <a:ea typeface="Times New Roman"/>
                        </a:rPr>
                        <a:t>Физика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latin typeface="Times New Roman"/>
                          <a:ea typeface="Times New Roman"/>
                        </a:rPr>
                        <a:t>48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4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1200" smtClean="0">
                          <a:latin typeface="Times New Roman"/>
                          <a:ea typeface="Times New Roman"/>
                        </a:rPr>
                        <a:t>Информатика 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latin typeface="Times New Roman"/>
                          <a:ea typeface="Times New Roman"/>
                        </a:rPr>
                        <a:t>50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4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1200" smtClean="0">
                          <a:latin typeface="Times New Roman"/>
                          <a:ea typeface="Times New Roman"/>
                        </a:rPr>
                        <a:t>СОШ №</a:t>
                      </a:r>
                      <a:r>
                        <a:rPr lang="ru-RU" sz="1800" kern="1200" dirty="0">
                          <a:latin typeface="Times New Roman"/>
                          <a:ea typeface="Times New Roman"/>
                        </a:rPr>
                        <a:t>8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1200">
                          <a:latin typeface="Times New Roman"/>
                          <a:ea typeface="Times New Roman"/>
                        </a:rPr>
                        <a:t>Физика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latin typeface="Times New Roman"/>
                          <a:ea typeface="Times New Roman"/>
                        </a:rPr>
                        <a:t>27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4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1200" smtClean="0">
                          <a:latin typeface="Times New Roman"/>
                          <a:ea typeface="Times New Roman"/>
                        </a:rPr>
                        <a:t>СОШ №</a:t>
                      </a:r>
                      <a:r>
                        <a:rPr lang="ru-RU" sz="1800" kern="1200" dirty="0">
                          <a:latin typeface="Times New Roman"/>
                          <a:ea typeface="Times New Roman"/>
                        </a:rPr>
                        <a:t>8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1200">
                          <a:latin typeface="Times New Roman"/>
                          <a:ea typeface="Times New Roman"/>
                        </a:rPr>
                        <a:t>Физика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latin typeface="Times New Roman"/>
                          <a:ea typeface="Times New Roman"/>
                        </a:rPr>
                        <a:t>47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485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kern="1200" smtClean="0">
                          <a:latin typeface="Times New Roman"/>
                          <a:ea typeface="Times New Roman"/>
                        </a:rPr>
                        <a:t>Зеленорощинская СОШ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1200">
                          <a:latin typeface="Times New Roman"/>
                          <a:ea typeface="Times New Roman"/>
                        </a:rPr>
                        <a:t>История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latin typeface="Times New Roman"/>
                          <a:ea typeface="Times New Roman"/>
                        </a:rPr>
                        <a:t>49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4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1200">
                          <a:latin typeface="Times New Roman"/>
                          <a:ea typeface="Times New Roman"/>
                        </a:rPr>
                        <a:t>Литература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latin typeface="Times New Roman"/>
                          <a:ea typeface="Times New Roman"/>
                        </a:rPr>
                        <a:t>50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Рейтинг школ </a:t>
            </a:r>
            <a:br>
              <a:rPr lang="ru-RU" smtClean="0"/>
            </a:br>
            <a:r>
              <a:rPr lang="ru-RU" smtClean="0"/>
              <a:t>по результатам ЕГЭ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42844" y="1600199"/>
          <a:ext cx="8786873" cy="4948936"/>
        </p:xfrm>
        <a:graphic>
          <a:graphicData uri="http://schemas.openxmlformats.org/drawingml/2006/table">
            <a:tbl>
              <a:tblPr/>
              <a:tblGrid>
                <a:gridCol w="2085023"/>
                <a:gridCol w="670185"/>
                <a:gridCol w="670185"/>
                <a:gridCol w="670185"/>
                <a:gridCol w="670185"/>
                <a:gridCol w="670185"/>
                <a:gridCol w="670185"/>
                <a:gridCol w="670185"/>
                <a:gridCol w="670185"/>
                <a:gridCol w="670185"/>
                <a:gridCol w="670185"/>
              </a:tblGrid>
              <a:tr h="900107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ОУ 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Математика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mtClean="0">
                          <a:latin typeface="Times New Roman"/>
                          <a:ea typeface="Times New Roman"/>
                          <a:cs typeface="Times New Roman"/>
                        </a:rPr>
                        <a:t>Русский язык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mtClean="0">
                          <a:latin typeface="Times New Roman"/>
                          <a:ea typeface="Times New Roman"/>
                          <a:cs typeface="Times New Roman"/>
                        </a:rPr>
                        <a:t>80 и более баллов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mtClean="0">
                          <a:latin typeface="Times New Roman"/>
                          <a:ea typeface="Times New Roman"/>
                          <a:cs typeface="Times New Roman"/>
                        </a:rPr>
                        <a:t>Доля неудовлетвори-тельных результатов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Итог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9127">
                <a:tc v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Балл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место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Балл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место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место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место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Сумма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место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65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СОШ №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57,8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72,3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16%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2,7%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65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СОШ №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54,1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75,9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13%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0,7%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65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СОШ №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54,9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72,6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9%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0,0%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65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лицей №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56,4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70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12%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0,8%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12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Тимяшевская СОШ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50,4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71,8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15%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0,0%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12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Шугуровская СОШ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55,7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71,6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8%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0,0%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65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СОШ №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55,3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65,5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8%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1,3%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65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СОШ №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49,3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67,3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7%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3,1%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32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65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СОШ №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63,4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0,0%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37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12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Старокувакская СОШ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44,5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67,8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4,0%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38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65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СОШ №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51,7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65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3,1%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38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65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Гимназия №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49,2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63,2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9%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5,8%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39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12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Зеленорощинская СОШ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45,6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65,1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7,1%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45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65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СОШ №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42,1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61,6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4,3%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47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65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СОШ №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43,4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58,9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0%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4,5%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53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Не получили аттестат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29</a:t>
            </a:fld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88648521"/>
              </p:ext>
            </p:extLst>
          </p:nvPr>
        </p:nvGraphicFramePr>
        <p:xfrm>
          <a:off x="214282" y="1694531"/>
          <a:ext cx="8750206" cy="47860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28892"/>
                <a:gridCol w="1143008"/>
                <a:gridCol w="2000264"/>
                <a:gridCol w="785818"/>
                <a:gridCol w="1643074"/>
                <a:gridCol w="749150"/>
              </a:tblGrid>
              <a:tr h="4485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МО</a:t>
                      </a:r>
                      <a:endParaRPr lang="ru-RU" sz="16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%</a:t>
                      </a:r>
                      <a:endParaRPr lang="ru-RU" sz="16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МО</a:t>
                      </a:r>
                      <a:endParaRPr lang="ru-RU" sz="16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%</a:t>
                      </a:r>
                      <a:endParaRPr lang="ru-RU" sz="16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МО</a:t>
                      </a:r>
                      <a:endParaRPr lang="ru-RU" sz="16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%</a:t>
                      </a:r>
                      <a:endParaRPr lang="ru-RU" sz="16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0111" marR="601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449198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г.Набережные Челны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0,05</a:t>
                      </a: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Новошешминский 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0,98</a:t>
                      </a: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Рыбно-Слободский 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1,95</a:t>
                      </a: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61139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Кировский    Московский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0,08</a:t>
                      </a: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Сабинский 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1,00</a:t>
                      </a: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Атнинский 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1,96</a:t>
                      </a: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30300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Зеленодольский 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0,15</a:t>
                      </a: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Спасский 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1,16</a:t>
                      </a: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Чистопольский 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1,96</a:t>
                      </a: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449198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err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Авиастроительный</a:t>
                      </a:r>
                      <a:r>
                        <a:rPr lang="ru-RU" sz="1600" b="1" i="0" u="none" strike="noStrike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, Ново-Савиновский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0,15</a:t>
                      </a: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Кукморский 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1,29</a:t>
                      </a: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Муслюмовский 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1,97</a:t>
                      </a: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40448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Бугульминский 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0,23</a:t>
                      </a: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Нурлатский 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1,30</a:t>
                      </a: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Аксубаевский 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2,03</a:t>
                      </a: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30300"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b="1" i="0" u="none" strike="noStrike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Лениногорский </a:t>
                      </a:r>
                      <a:endParaRPr lang="ru-RU" sz="2000" b="1" i="0" u="none" strike="noStrike" dirty="0">
                        <a:solidFill>
                          <a:srgbClr val="000099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1270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0,25</a:t>
                      </a: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Сармановский 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1,39</a:t>
                      </a: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Менделеевский 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2,19</a:t>
                      </a: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30300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Нижнекамский 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0,28</a:t>
                      </a: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Лаишевский 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1,41</a:t>
                      </a: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Актанышский 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2,48</a:t>
                      </a: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142789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spc="-15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Вахитовский  Приволжский</a:t>
                      </a:r>
                      <a:endParaRPr lang="ru-RU" sz="1600" b="1" i="0" u="none" strike="noStrike" spc="-150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0,36</a:t>
                      </a: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Бавлинский 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1,47</a:t>
                      </a: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Апастовский 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2,63</a:t>
                      </a: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30300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Елабужский 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0,41</a:t>
                      </a: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Алексеевский 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1,63</a:t>
                      </a: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Балтасинский 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2,81</a:t>
                      </a: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30300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Высокогорский 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0,45</a:t>
                      </a: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Азнакаевский 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1,68</a:t>
                      </a: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Тюлячинский 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2,84</a:t>
                      </a: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449198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Тетюшский 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0,61</a:t>
                      </a: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Камско-Устьинский 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1,69</a:t>
                      </a: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Дрожжановский 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3,74</a:t>
                      </a: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158673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Мамадышский 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0,87</a:t>
                      </a: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Черемшанский 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1,69</a:t>
                      </a: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Верхнеуслонский 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3,77</a:t>
                      </a: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30300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Кайбицкий 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0,91</a:t>
                      </a: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Арский 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1,85</a:t>
                      </a: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Буинский 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4,70</a:t>
                      </a: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30300">
                <a:tc>
                  <a:txBody>
                    <a:bodyPr/>
                    <a:lstStyle/>
                    <a:p>
                      <a:endParaRPr lang="ru-RU" sz="1600" b="1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1600" b="1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1600" b="1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Пестречинский 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4,97</a:t>
                      </a:r>
                    </a:p>
                  </a:txBody>
                  <a:tcPr marL="9525" marR="9525" marT="127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0000">
                            <a:tint val="66000"/>
                            <a:satMod val="160000"/>
                          </a:srgbClr>
                        </a:gs>
                        <a:gs pos="50000">
                          <a:srgbClr val="FF0000">
                            <a:tint val="44500"/>
                            <a:satMod val="160000"/>
                          </a:srgbClr>
                        </a:gs>
                        <a:gs pos="100000">
                          <a:srgbClr val="FF000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Дошкольное образование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1026" name="Picture 2" descr="http://ds221.centerstart.ru/sites/ds221.centerstart.ru/files/1278922048_1263565845_3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0023" y="3857628"/>
            <a:ext cx="3609170" cy="27297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mtClean="0"/>
              <a:t>Результаты основного государственного экзамена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30</a:t>
            </a:fld>
            <a:endParaRPr lang="ru-RU"/>
          </a:p>
        </p:txBody>
      </p:sp>
      <p:pic>
        <p:nvPicPr>
          <p:cNvPr id="41986" name="Picture 2" descr="http://www.sch504.edusite.ru/images/ogye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4876" y="3340829"/>
            <a:ext cx="4029081" cy="30006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Выпускники 9 классов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928802"/>
            <a:ext cx="7543824" cy="4197361"/>
          </a:xfrm>
        </p:spPr>
        <p:txBody>
          <a:bodyPr/>
          <a:lstStyle/>
          <a:p>
            <a:r>
              <a:rPr lang="ru-RU" smtClean="0"/>
              <a:t>Всего – 920 выпускников, из них</a:t>
            </a:r>
            <a:endParaRPr lang="ru-RU" dirty="0" smtClean="0"/>
          </a:p>
          <a:p>
            <a:pPr lvl="1">
              <a:buFont typeface="Wingdings" pitchFamily="2" charset="2"/>
              <a:buChar char="v"/>
            </a:pPr>
            <a:r>
              <a:rPr lang="ru-RU" smtClean="0"/>
              <a:t>Сдавали ОГЭ – 913 выпускников</a:t>
            </a:r>
            <a:endParaRPr lang="ru-RU" dirty="0" smtClean="0"/>
          </a:p>
          <a:p>
            <a:pPr lvl="1">
              <a:buFont typeface="Wingdings" pitchFamily="2" charset="2"/>
              <a:buChar char="v"/>
            </a:pPr>
            <a:r>
              <a:rPr lang="ru-RU" smtClean="0"/>
              <a:t>Сдавали ГВЭ – 7 выпускников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mtClean="0"/>
              <a:t>Результаты  по математике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714348" y="1600200"/>
          <a:ext cx="7972452" cy="34718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32</a:t>
            </a:fld>
            <a:endParaRPr lang="ru-RU"/>
          </a:p>
        </p:txBody>
      </p:sp>
      <p:graphicFrame>
        <p:nvGraphicFramePr>
          <p:cNvPr id="6" name="Содержимое 5"/>
          <p:cNvGraphicFramePr>
            <a:graphicFrameLocks/>
          </p:cNvGraphicFramePr>
          <p:nvPr/>
        </p:nvGraphicFramePr>
        <p:xfrm>
          <a:off x="1285852" y="5072074"/>
          <a:ext cx="6572296" cy="1261872"/>
        </p:xfrm>
        <a:graphic>
          <a:graphicData uri="http://schemas.openxmlformats.org/drawingml/2006/table">
            <a:tbl>
              <a:tblPr/>
              <a:tblGrid>
                <a:gridCol w="1196969"/>
                <a:gridCol w="1225468"/>
                <a:gridCol w="1735697"/>
                <a:gridCol w="1183178"/>
                <a:gridCol w="1230984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mtClean="0">
                          <a:latin typeface="Times New Roman"/>
                          <a:ea typeface="Calibri"/>
                          <a:cs typeface="Times New Roman"/>
                        </a:rPr>
                        <a:t>Год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mtClean="0">
                          <a:latin typeface="Times New Roman"/>
                          <a:ea typeface="Calibri"/>
                          <a:cs typeface="Times New Roman"/>
                        </a:rPr>
                        <a:t>Качество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mtClean="0">
                          <a:latin typeface="Times New Roman"/>
                          <a:ea typeface="Calibri"/>
                          <a:cs typeface="Times New Roman"/>
                        </a:rPr>
                        <a:t>Успеваемость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mtClean="0">
                          <a:latin typeface="Times New Roman"/>
                          <a:ea typeface="Calibri"/>
                          <a:cs typeface="Times New Roman"/>
                        </a:rPr>
                        <a:t>Средняя оценка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mtClean="0">
                          <a:latin typeface="Times New Roman"/>
                          <a:ea typeface="Calibri"/>
                          <a:cs typeface="Times New Roman"/>
                        </a:rPr>
                        <a:t>Средняя оценка РТ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mtClean="0">
                          <a:latin typeface="Times New Roman"/>
                          <a:ea typeface="Calibri"/>
                          <a:cs typeface="Times New Roman"/>
                        </a:rPr>
                        <a:t>2014 год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74%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95%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3,8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3,8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mtClean="0">
                          <a:latin typeface="Times New Roman"/>
                          <a:ea typeface="Calibri"/>
                          <a:cs typeface="Times New Roman"/>
                        </a:rPr>
                        <a:t>2013 год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88%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97%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4,0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4,2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Результаты  по русскому языку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714348" y="1600200"/>
          <a:ext cx="7972452" cy="34718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33</a:t>
            </a:fld>
            <a:endParaRPr lang="ru-RU"/>
          </a:p>
        </p:txBody>
      </p:sp>
      <p:graphicFrame>
        <p:nvGraphicFramePr>
          <p:cNvPr id="6" name="Содержимое 5"/>
          <p:cNvGraphicFramePr>
            <a:graphicFrameLocks/>
          </p:cNvGraphicFramePr>
          <p:nvPr/>
        </p:nvGraphicFramePr>
        <p:xfrm>
          <a:off x="1285852" y="5072074"/>
          <a:ext cx="6572296" cy="1261872"/>
        </p:xfrm>
        <a:graphic>
          <a:graphicData uri="http://schemas.openxmlformats.org/drawingml/2006/table">
            <a:tbl>
              <a:tblPr/>
              <a:tblGrid>
                <a:gridCol w="1196969"/>
                <a:gridCol w="1225468"/>
                <a:gridCol w="1735697"/>
                <a:gridCol w="1183178"/>
                <a:gridCol w="1230984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mtClean="0">
                          <a:latin typeface="Times New Roman"/>
                          <a:ea typeface="Calibri"/>
                          <a:cs typeface="Times New Roman"/>
                        </a:rPr>
                        <a:t>Год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mtClean="0">
                          <a:latin typeface="Times New Roman"/>
                          <a:ea typeface="Calibri"/>
                          <a:cs typeface="Times New Roman"/>
                        </a:rPr>
                        <a:t>Качество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mtClean="0">
                          <a:latin typeface="Times New Roman"/>
                          <a:ea typeface="Calibri"/>
                          <a:cs typeface="Times New Roman"/>
                        </a:rPr>
                        <a:t>Успеваемость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mtClean="0">
                          <a:latin typeface="Times New Roman"/>
                          <a:ea typeface="Calibri"/>
                          <a:cs typeface="Times New Roman"/>
                        </a:rPr>
                        <a:t>Средняя оценка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mtClean="0">
                          <a:latin typeface="Times New Roman"/>
                          <a:ea typeface="Calibri"/>
                          <a:cs typeface="Times New Roman"/>
                        </a:rPr>
                        <a:t>Средняя оценка РТ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mtClean="0">
                          <a:latin typeface="Times New Roman"/>
                          <a:ea typeface="Calibri"/>
                          <a:cs typeface="Times New Roman"/>
                        </a:rPr>
                        <a:t>2014 год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82%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99%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4,29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mtClean="0">
                          <a:latin typeface="Times New Roman"/>
                          <a:ea typeface="Calibri"/>
                          <a:cs typeface="Times New Roman"/>
                        </a:rPr>
                        <a:t>2013 год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58,2%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96,3%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mtClean="0"/>
              <a:t>Работа с одаренными детьми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34</a:t>
            </a:fld>
            <a:endParaRPr lang="ru-RU"/>
          </a:p>
        </p:txBody>
      </p:sp>
      <p:pic>
        <p:nvPicPr>
          <p:cNvPr id="37890" name="Picture 2" descr="http://deti-nso.nspu.ru/file.php/1/Risunki_v_kategorii/Detjam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45298" y="3143248"/>
            <a:ext cx="3222467" cy="34051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Рейтинг муниципальных олимпиад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35</a:t>
            </a:fld>
            <a:endParaRPr lang="ru-RU"/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285720" y="1712613"/>
          <a:ext cx="4045822" cy="4794885"/>
        </p:xfrm>
        <a:graphic>
          <a:graphicData uri="http://schemas.openxmlformats.org/drawingml/2006/table">
            <a:tbl>
              <a:tblPr/>
              <a:tblGrid>
                <a:gridCol w="2571768"/>
                <a:gridCol w="928694"/>
                <a:gridCol w="545360"/>
              </a:tblGrid>
              <a:tr h="42575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ОУ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Победителей и презеров</a:t>
                      </a:r>
                      <a:endParaRPr lang="ru-RU" sz="16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место</a:t>
                      </a:r>
                    </a:p>
                  </a:txBody>
                  <a:tcPr marL="9525" marR="9525" marT="952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0" i="0" u="none" strike="noStrike" kern="120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СОШ №</a:t>
                      </a:r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30,7%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0" i="0" u="none" strike="noStrike" kern="120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Сугушлинская ООШ</a:t>
                      </a:r>
                      <a:endParaRPr lang="ru-RU" sz="16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21,7%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0" i="0" u="none" strike="noStrike" kern="120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Каркалинская ООШ</a:t>
                      </a:r>
                      <a:endParaRPr lang="ru-RU" sz="16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20,0%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0" i="0" u="none" strike="noStrike" kern="120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Шугуровская СОШ</a:t>
                      </a:r>
                      <a:endParaRPr lang="ru-RU" sz="16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19,9%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0" i="0" u="none" strike="noStrike" kern="120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Зай-Каратайская ООШ</a:t>
                      </a:r>
                      <a:endParaRPr lang="ru-RU" sz="16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19,2%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0" i="0" u="none" strike="noStrike" kern="120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СОШ №</a:t>
                      </a:r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17,1%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0" i="0" u="none" strike="noStrike" kern="120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Нижнечершилинская СОШ</a:t>
                      </a:r>
                      <a:endParaRPr lang="ru-RU" sz="16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16,7%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0" i="0" u="none" strike="noStrike" kern="120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Ново-Сережкинская СОШ</a:t>
                      </a:r>
                      <a:endParaRPr lang="ru-RU" sz="16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16,7%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0" i="0" u="none" strike="noStrike" kern="120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Гимназия №</a:t>
                      </a:r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16,4%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0" i="0" u="none" strike="noStrike" kern="120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Зеленорощинская СОШ</a:t>
                      </a:r>
                      <a:endParaRPr lang="ru-RU" sz="16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16,3%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0" i="0" u="none" strike="noStrike" kern="120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СОШ №</a:t>
                      </a:r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16,1%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0" i="0" u="none" strike="noStrike" kern="120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Старо-Иштерякская ООШ</a:t>
                      </a:r>
                      <a:endParaRPr lang="ru-RU" sz="16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14,7%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0" i="0" u="none" strike="noStrike" kern="120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Тимяшевская СОШ</a:t>
                      </a:r>
                      <a:endParaRPr lang="ru-RU" sz="16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14,6%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0" i="0" u="none" strike="noStrike" kern="120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Урмышлинская ООШ</a:t>
                      </a:r>
                      <a:endParaRPr lang="ru-RU" sz="16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14,3%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0" i="0" u="none" strike="noStrike" kern="120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Лицей №</a:t>
                      </a:r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12,8%</a:t>
                      </a:r>
                      <a:endParaRPr lang="ru-RU" sz="16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15</a:t>
                      </a:r>
                      <a:endParaRPr lang="ru-RU" sz="16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0" i="0" u="none" strike="noStrike" kern="120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Подлесная ООШ</a:t>
                      </a:r>
                      <a:endParaRPr lang="ru-RU" sz="16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12,5%</a:t>
                      </a:r>
                      <a:endParaRPr lang="ru-RU" sz="16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</a:t>
                      </a:r>
                      <a:endParaRPr lang="ru-RU" sz="16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Содержимое 8"/>
          <p:cNvGraphicFramePr>
            <a:graphicFrameLocks noGrp="1"/>
          </p:cNvGraphicFramePr>
          <p:nvPr>
            <p:ph idx="1"/>
          </p:nvPr>
        </p:nvGraphicFramePr>
        <p:xfrm>
          <a:off x="4786314" y="1712613"/>
          <a:ext cx="4045822" cy="4794885"/>
        </p:xfrm>
        <a:graphic>
          <a:graphicData uri="http://schemas.openxmlformats.org/drawingml/2006/table">
            <a:tbl>
              <a:tblPr/>
              <a:tblGrid>
                <a:gridCol w="2571768"/>
                <a:gridCol w="928694"/>
                <a:gridCol w="545360"/>
              </a:tblGrid>
              <a:tr h="42575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ОУ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Победителей и презеров</a:t>
                      </a:r>
                      <a:endParaRPr lang="ru-RU" sz="16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место</a:t>
                      </a:r>
                    </a:p>
                  </a:txBody>
                  <a:tcPr marL="9525" marR="9525" marT="9525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kern="120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СОШ №</a:t>
                      </a:r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11,80%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kern="120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Старокувакская СОШ</a:t>
                      </a:r>
                      <a:endParaRPr lang="ru-RU" sz="16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10,60%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kern="120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СОШ №</a:t>
                      </a:r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10,50%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kern="120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СОШ №</a:t>
                      </a:r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9,50%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kern="120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СОШ №</a:t>
                      </a:r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8,70%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kern="120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СОШ №</a:t>
                      </a:r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8,30%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kern="120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СОШ №</a:t>
                      </a:r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7,70%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kern="120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СОШ №</a:t>
                      </a:r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6,60%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kern="120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Керлигачская ООШ</a:t>
                      </a:r>
                      <a:endParaRPr lang="ru-RU" sz="16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6,30%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kern="120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Урдалинская ООШ</a:t>
                      </a:r>
                      <a:endParaRPr lang="ru-RU" sz="16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5,00%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kern="120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Федотовская ООШ</a:t>
                      </a:r>
                      <a:endParaRPr lang="ru-RU" sz="16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4,80%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kern="120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Куакбашская ООШ</a:t>
                      </a:r>
                      <a:endParaRPr lang="ru-RU" sz="16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2,80%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978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kern="120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Сарабикуловская ООШ</a:t>
                      </a:r>
                      <a:endParaRPr lang="ru-RU" sz="16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kern="120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Старописьмянская ООШ</a:t>
                      </a:r>
                      <a:endParaRPr lang="ru-RU" sz="1600" b="0" i="0" u="none" strike="noStrike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r>
                        <a:rPr lang="ru-RU" sz="1600" b="0" i="0" u="none" strike="noStrike" kern="1200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Мордва-Карамалкинская</a:t>
                      </a:r>
                      <a:endParaRPr lang="ru-RU" sz="1600" b="0" i="0" u="none" strike="noStrike" kern="1200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r>
                        <a:rPr lang="ru-RU" sz="1600" b="0" i="0" u="none" strike="noStrike" kern="120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Ивановская ООШ</a:t>
                      </a:r>
                      <a:r>
                        <a:rPr lang="ru-RU" sz="1600" b="0" i="0" u="none" strike="noStrike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	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274638"/>
            <a:ext cx="6686568" cy="868346"/>
          </a:xfrm>
        </p:spPr>
        <p:txBody>
          <a:bodyPr>
            <a:normAutofit fontScale="90000"/>
          </a:bodyPr>
          <a:lstStyle/>
          <a:p>
            <a:r>
              <a:rPr lang="ru-RU" smtClean="0"/>
              <a:t>Победители и призеры республиканских олимпиад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28596" y="1357298"/>
          <a:ext cx="8358248" cy="5133026"/>
        </p:xfrm>
        <a:graphic>
          <a:graphicData uri="http://schemas.openxmlformats.org/drawingml/2006/table">
            <a:tbl>
              <a:tblPr/>
              <a:tblGrid>
                <a:gridCol w="2643206"/>
                <a:gridCol w="952507"/>
                <a:gridCol w="952507"/>
                <a:gridCol w="952507"/>
                <a:gridCol w="952507"/>
                <a:gridCol w="952507"/>
                <a:gridCol w="952507"/>
              </a:tblGrid>
              <a:tr h="50006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en-US" sz="1600" dirty="0">
                          <a:latin typeface="Cambria"/>
                          <a:ea typeface="Times New Roman"/>
                        </a:rPr>
                        <a:t>ОУ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en-US" sz="1600" dirty="0">
                          <a:latin typeface="Cambria"/>
                          <a:ea typeface="Times New Roman"/>
                        </a:rPr>
                        <a:t>2008-2009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600" dirty="0">
                          <a:latin typeface="Cambria"/>
                          <a:ea typeface="Times New Roman"/>
                        </a:rPr>
                        <a:t>2009-2010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en-US" sz="1600" dirty="0">
                          <a:latin typeface="Cambria"/>
                          <a:ea typeface="Times New Roman"/>
                        </a:rPr>
                        <a:t>2010-2011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600" dirty="0">
                          <a:latin typeface="Cambria"/>
                          <a:ea typeface="Times New Roman"/>
                        </a:rPr>
                        <a:t>2011-2012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600" dirty="0">
                          <a:latin typeface="Cambria"/>
                          <a:ea typeface="Times New Roman"/>
                        </a:rPr>
                        <a:t>2012-2013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en-US" sz="1600" dirty="0">
                          <a:latin typeface="Cambria"/>
                          <a:ea typeface="Times New Roman"/>
                        </a:rPr>
                        <a:t>2013-2014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05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en-US" sz="1600" smtClean="0">
                          <a:latin typeface="Cambria"/>
                          <a:ea typeface="Times New Roman"/>
                        </a:rPr>
                        <a:t>СОШ №</a:t>
                      </a:r>
                      <a:r>
                        <a:rPr lang="en-US" sz="1600" dirty="0">
                          <a:latin typeface="Cambria"/>
                          <a:ea typeface="Times New Roman"/>
                        </a:rPr>
                        <a:t>1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en-US" sz="1600" dirty="0">
                          <a:latin typeface="Cambria"/>
                          <a:ea typeface="Times New Roman"/>
                        </a:rPr>
                        <a:t>1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600" dirty="0">
                          <a:latin typeface="Cambria"/>
                          <a:ea typeface="Times New Roman"/>
                        </a:rPr>
                        <a:t>2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en-US" sz="1600" dirty="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en-US" sz="1600" dirty="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en-US" sz="160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en-US" sz="160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05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en-US" sz="1600" smtClean="0">
                          <a:latin typeface="Cambria"/>
                          <a:ea typeface="Times New Roman"/>
                        </a:rPr>
                        <a:t>СОШ №</a:t>
                      </a:r>
                      <a:r>
                        <a:rPr lang="en-US" sz="1600" dirty="0">
                          <a:latin typeface="Cambria"/>
                          <a:ea typeface="Times New Roman"/>
                        </a:rPr>
                        <a:t>2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ru-RU" sz="160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600" dirty="0">
                          <a:latin typeface="Cambria"/>
                          <a:ea typeface="Times New Roman"/>
                        </a:rPr>
                        <a:t>1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en-US" sz="1600" dirty="0">
                          <a:latin typeface="Cambria"/>
                          <a:ea typeface="Times New Roman"/>
                        </a:rPr>
                        <a:t>3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600" dirty="0">
                          <a:latin typeface="Cambria"/>
                          <a:ea typeface="Times New Roman"/>
                        </a:rPr>
                        <a:t>3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600">
                          <a:latin typeface="Cambria"/>
                          <a:ea typeface="Times New Roman"/>
                        </a:rPr>
                        <a:t>2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en-US" sz="1600">
                          <a:latin typeface="Cambria"/>
                          <a:ea typeface="Times New Roman"/>
                        </a:rPr>
                        <a:t>2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05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en-US" sz="1600" smtClean="0">
                          <a:latin typeface="Cambria"/>
                          <a:ea typeface="Times New Roman"/>
                        </a:rPr>
                        <a:t>СОШ №</a:t>
                      </a:r>
                      <a:r>
                        <a:rPr lang="en-US" sz="1600" dirty="0">
                          <a:latin typeface="Cambria"/>
                          <a:ea typeface="Times New Roman"/>
                        </a:rPr>
                        <a:t>3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en-US" sz="160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en-US" sz="1600" dirty="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en-US" sz="1600">
                          <a:latin typeface="Cambria"/>
                          <a:ea typeface="Times New Roman"/>
                        </a:rPr>
                        <a:t>1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en-US" sz="1600" dirty="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en-US" sz="1600" dirty="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en-US" sz="160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05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en-US" sz="1600" smtClean="0">
                          <a:latin typeface="Cambria"/>
                          <a:ea typeface="Times New Roman"/>
                        </a:rPr>
                        <a:t>СОШ №</a:t>
                      </a:r>
                      <a:r>
                        <a:rPr lang="en-US" sz="1600" dirty="0">
                          <a:latin typeface="Cambria"/>
                          <a:ea typeface="Times New Roman"/>
                        </a:rPr>
                        <a:t>4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ru-RU" sz="160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600">
                          <a:latin typeface="Cambria"/>
                          <a:ea typeface="Times New Roman"/>
                        </a:rPr>
                        <a:t>1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en-US" sz="1600" dirty="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en-US" sz="1600" dirty="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en-US" sz="1600" dirty="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en-US" sz="1600" dirty="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05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en-US" sz="1600" smtClean="0">
                          <a:latin typeface="Cambria"/>
                          <a:ea typeface="Times New Roman"/>
                        </a:rPr>
                        <a:t>СОШ №</a:t>
                      </a:r>
                      <a:r>
                        <a:rPr lang="en-US" sz="1600" dirty="0">
                          <a:latin typeface="Cambria"/>
                          <a:ea typeface="Times New Roman"/>
                        </a:rPr>
                        <a:t>5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ru-RU" sz="160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600">
                          <a:latin typeface="Cambria"/>
                          <a:ea typeface="Times New Roman"/>
                        </a:rPr>
                        <a:t>1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en-US" sz="1600" dirty="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600" dirty="0">
                          <a:latin typeface="Cambria"/>
                          <a:ea typeface="Times New Roman"/>
                        </a:rPr>
                        <a:t>1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600" dirty="0">
                          <a:latin typeface="Cambria"/>
                          <a:ea typeface="Times New Roman"/>
                        </a:rPr>
                        <a:t>2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en-US" sz="1600">
                          <a:latin typeface="Cambria"/>
                          <a:ea typeface="Times New Roman"/>
                        </a:rPr>
                        <a:t>1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05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en-US" sz="1600" smtClean="0">
                          <a:latin typeface="Cambria"/>
                          <a:ea typeface="Times New Roman"/>
                        </a:rPr>
                        <a:t>СОШ №</a:t>
                      </a:r>
                      <a:r>
                        <a:rPr lang="en-US" sz="1600" dirty="0">
                          <a:latin typeface="Cambria"/>
                          <a:ea typeface="Times New Roman"/>
                        </a:rPr>
                        <a:t>6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en-US" sz="160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en-US" sz="160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en-US" sz="1600" dirty="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en-US" sz="1600" dirty="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600" dirty="0">
                          <a:latin typeface="Cambria"/>
                          <a:ea typeface="Times New Roman"/>
                        </a:rPr>
                        <a:t>1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en-US" sz="1600">
                          <a:latin typeface="Cambria"/>
                          <a:ea typeface="Times New Roman"/>
                        </a:rPr>
                        <a:t>5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05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en-US" sz="1600" smtClean="0">
                          <a:latin typeface="Cambria"/>
                          <a:ea typeface="Times New Roman"/>
                        </a:rPr>
                        <a:t>СОШ №</a:t>
                      </a:r>
                      <a:r>
                        <a:rPr lang="en-US" sz="1600" dirty="0">
                          <a:latin typeface="Cambria"/>
                          <a:ea typeface="Times New Roman"/>
                        </a:rPr>
                        <a:t>7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en-US" sz="1600">
                          <a:latin typeface="Cambria"/>
                          <a:ea typeface="Times New Roman"/>
                        </a:rPr>
                        <a:t>1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600">
                          <a:latin typeface="Cambria"/>
                          <a:ea typeface="Times New Roman"/>
                        </a:rPr>
                        <a:t>2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en-US" sz="1600" dirty="0">
                          <a:latin typeface="Cambria"/>
                          <a:ea typeface="Times New Roman"/>
                        </a:rPr>
                        <a:t>1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en-US" sz="1600" dirty="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600" dirty="0">
                          <a:latin typeface="Cambria"/>
                          <a:ea typeface="Times New Roman"/>
                        </a:rPr>
                        <a:t>2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en-US" sz="1600">
                          <a:latin typeface="Cambria"/>
                          <a:ea typeface="Times New Roman"/>
                        </a:rPr>
                        <a:t>2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05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en-US" sz="1600" smtClean="0">
                          <a:latin typeface="Cambria"/>
                          <a:ea typeface="Times New Roman"/>
                        </a:rPr>
                        <a:t>СОШ №</a:t>
                      </a:r>
                      <a:r>
                        <a:rPr lang="en-US" sz="1600" dirty="0">
                          <a:latin typeface="Cambria"/>
                          <a:ea typeface="Times New Roman"/>
                        </a:rPr>
                        <a:t>10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en-US" sz="160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600" dirty="0">
                          <a:latin typeface="Cambria"/>
                          <a:ea typeface="Times New Roman"/>
                        </a:rPr>
                        <a:t>1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en-US" sz="1600" dirty="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en-US" sz="1600" dirty="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600" dirty="0">
                          <a:latin typeface="Cambria"/>
                          <a:ea typeface="Times New Roman"/>
                        </a:rPr>
                        <a:t>1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en-US" sz="1600">
                          <a:latin typeface="Cambria"/>
                          <a:ea typeface="Times New Roman"/>
                        </a:rPr>
                        <a:t>1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05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en-US" sz="1600" smtClean="0">
                          <a:latin typeface="Cambria"/>
                          <a:ea typeface="Times New Roman"/>
                        </a:rPr>
                        <a:t>Гимназия №</a:t>
                      </a:r>
                      <a:r>
                        <a:rPr lang="en-US" sz="1600" dirty="0">
                          <a:latin typeface="Cambria"/>
                          <a:ea typeface="Times New Roman"/>
                        </a:rPr>
                        <a:t>11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en-US" sz="160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600">
                          <a:latin typeface="Cambria"/>
                          <a:ea typeface="Times New Roman"/>
                        </a:rPr>
                        <a:t>1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en-US" sz="1600" dirty="0">
                          <a:latin typeface="Cambria"/>
                          <a:ea typeface="Times New Roman"/>
                        </a:rPr>
                        <a:t>4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600" dirty="0">
                          <a:latin typeface="Cambria"/>
                          <a:ea typeface="Times New Roman"/>
                        </a:rPr>
                        <a:t>3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600" dirty="0">
                          <a:latin typeface="Cambria"/>
                          <a:ea typeface="Times New Roman"/>
                        </a:rPr>
                        <a:t>3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en-US" sz="1600" dirty="0">
                          <a:latin typeface="Cambria"/>
                          <a:ea typeface="Times New Roman"/>
                        </a:rPr>
                        <a:t>1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05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en-US" sz="1600" smtClean="0">
                          <a:latin typeface="Cambria"/>
                          <a:ea typeface="Times New Roman"/>
                        </a:rPr>
                        <a:t>Лицей №</a:t>
                      </a:r>
                      <a:r>
                        <a:rPr lang="en-US" sz="1600" dirty="0">
                          <a:latin typeface="Cambria"/>
                          <a:ea typeface="Times New Roman"/>
                        </a:rPr>
                        <a:t>12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en-US" sz="1600">
                          <a:latin typeface="Cambria"/>
                          <a:ea typeface="Times New Roman"/>
                        </a:rPr>
                        <a:t>3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en-US" sz="160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en-US" sz="160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en-US" sz="1600" dirty="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600" dirty="0">
                          <a:latin typeface="Cambria"/>
                          <a:ea typeface="Times New Roman"/>
                        </a:rPr>
                        <a:t>1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en-US" sz="1600" dirty="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05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600" smtClean="0">
                          <a:latin typeface="Cambria"/>
                          <a:ea typeface="Times New Roman"/>
                        </a:rPr>
                        <a:t>Сугушлинская СОШ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ru-RU" sz="160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600">
                          <a:latin typeface="Cambria"/>
                          <a:ea typeface="Times New Roman"/>
                        </a:rPr>
                        <a:t>1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ru-RU" sz="160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600" dirty="0">
                          <a:latin typeface="Cambria"/>
                          <a:ea typeface="Times New Roman"/>
                        </a:rPr>
                        <a:t>1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ru-RU" sz="1600" dirty="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en-US" sz="1600" dirty="0">
                          <a:latin typeface="Cambria"/>
                          <a:ea typeface="Times New Roman"/>
                        </a:rPr>
                        <a:t>1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05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600" smtClean="0">
                          <a:latin typeface="Cambria"/>
                          <a:ea typeface="Times New Roman"/>
                        </a:rPr>
                        <a:t>Каркалинская ОШ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ru-RU" sz="160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ru-RU" sz="160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ru-RU" sz="160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600" dirty="0">
                          <a:latin typeface="Cambria"/>
                          <a:ea typeface="Times New Roman"/>
                        </a:rPr>
                        <a:t>1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ru-RU" sz="1600" dirty="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ru-RU" sz="1600" dirty="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05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600" err="1">
                          <a:latin typeface="Cambria"/>
                          <a:ea typeface="Times New Roman"/>
                        </a:rPr>
                        <a:t>Новосере</a:t>
                      </a:r>
                      <a:r>
                        <a:rPr lang="en-US" sz="1600" smtClean="0">
                          <a:latin typeface="Cambria"/>
                          <a:ea typeface="Times New Roman"/>
                        </a:rPr>
                        <a:t>жкинская СОШ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en-US" sz="1600">
                          <a:latin typeface="Cambria"/>
                          <a:ea typeface="Times New Roman"/>
                        </a:rPr>
                        <a:t>1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en-US" sz="160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en-US" sz="1600">
                          <a:latin typeface="Cambria"/>
                          <a:ea typeface="Times New Roman"/>
                        </a:rPr>
                        <a:t>1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en-US" sz="1600" dirty="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600" dirty="0">
                          <a:latin typeface="Cambria"/>
                          <a:ea typeface="Times New Roman"/>
                        </a:rPr>
                        <a:t>1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en-US" sz="1600" dirty="0">
                          <a:latin typeface="Cambria"/>
                          <a:ea typeface="Times New Roman"/>
                        </a:rPr>
                        <a:t>1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05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en-US" sz="1600" smtClean="0">
                          <a:latin typeface="Cambria"/>
                          <a:ea typeface="Times New Roman"/>
                        </a:rPr>
                        <a:t>Шугуровская СОШ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en-US" sz="1600">
                          <a:latin typeface="Cambria"/>
                          <a:ea typeface="Times New Roman"/>
                        </a:rPr>
                        <a:t>1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en-US" sz="160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en-US" sz="160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en-US" sz="160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en-US" sz="1600" dirty="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en-US" sz="1600" dirty="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05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en-US" sz="1600" smtClean="0">
                          <a:latin typeface="Cambria"/>
                          <a:ea typeface="Times New Roman"/>
                        </a:rPr>
                        <a:t>Тимяшевская СОШ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en-US" sz="1600">
                          <a:latin typeface="Cambria"/>
                          <a:ea typeface="Times New Roman"/>
                        </a:rPr>
                        <a:t>2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en-US" sz="160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en-US" sz="160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en-US" sz="160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en-US" sz="1600" dirty="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en-US" sz="1600" dirty="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05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en-US" sz="1600" smtClean="0">
                          <a:latin typeface="Cambria"/>
                          <a:ea typeface="Times New Roman"/>
                        </a:rPr>
                        <a:t>Урдалинская СОШ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en-US" sz="1600">
                          <a:latin typeface="Cambria"/>
                          <a:ea typeface="Times New Roman"/>
                        </a:rPr>
                        <a:t>1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en-US" sz="160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en-US" sz="160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en-US" sz="160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en-US" sz="1600" dirty="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en-US" sz="1600" dirty="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05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latin typeface="Cambria"/>
                          <a:ea typeface="Times New Roman"/>
                        </a:rPr>
                        <a:t>СОШ им. Горького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en-US" sz="160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ru-RU" sz="160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en-US" sz="160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600">
                          <a:latin typeface="Cambria"/>
                          <a:ea typeface="Times New Roman"/>
                        </a:rPr>
                        <a:t>1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600" dirty="0">
                          <a:latin typeface="Cambria"/>
                          <a:ea typeface="Times New Roman"/>
                        </a:rPr>
                        <a:t>1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en-US" sz="1600" dirty="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05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600" smtClean="0">
                          <a:latin typeface="Cambria"/>
                          <a:ea typeface="Times New Roman"/>
                        </a:rPr>
                        <a:t>Нижнечершилинская СОШ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en-US" sz="160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ru-RU" sz="160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en-US" sz="160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ru-RU" sz="160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endParaRPr lang="ru-RU" sz="1600" dirty="0">
                        <a:latin typeface="Cambri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600" dirty="0">
                          <a:latin typeface="Cambria"/>
                          <a:ea typeface="Times New Roman"/>
                        </a:rPr>
                        <a:t>2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0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en-US" sz="1600" smtClean="0">
                          <a:latin typeface="Cambria"/>
                          <a:ea typeface="Times New Roman"/>
                        </a:rPr>
                        <a:t>Итого по ЛМР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en-US" sz="1600">
                          <a:latin typeface="Cambria"/>
                          <a:ea typeface="Times New Roman"/>
                        </a:rPr>
                        <a:t>10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600">
                          <a:latin typeface="Cambria"/>
                          <a:ea typeface="Times New Roman"/>
                        </a:rPr>
                        <a:t>10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en-US" sz="1600">
                          <a:latin typeface="Cambria"/>
                          <a:ea typeface="Times New Roman"/>
                        </a:rPr>
                        <a:t>10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600">
                          <a:latin typeface="Cambria"/>
                          <a:ea typeface="Times New Roman"/>
                        </a:rPr>
                        <a:t>10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600" dirty="0">
                          <a:latin typeface="Cambria"/>
                          <a:ea typeface="Times New Roman"/>
                        </a:rPr>
                        <a:t>14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850900" algn="l"/>
                        </a:tabLst>
                      </a:pPr>
                      <a:r>
                        <a:rPr lang="ru-RU" sz="1600" dirty="0">
                          <a:latin typeface="Cambria"/>
                          <a:ea typeface="Times New Roman"/>
                        </a:rPr>
                        <a:t>16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36</a:t>
            </a:fld>
            <a:endParaRPr lang="ru-RU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74638"/>
            <a:ext cx="7115196" cy="1143000"/>
          </a:xfrm>
        </p:spPr>
        <p:txBody>
          <a:bodyPr>
            <a:normAutofit fontScale="90000"/>
          </a:bodyPr>
          <a:lstStyle/>
          <a:p>
            <a:r>
              <a:rPr lang="ru-RU" sz="3600" smtClean="0"/>
              <a:t>Победители республиканского этапа  Всероссийской олимпиады школьников</a:t>
            </a:r>
            <a:r>
              <a:rPr lang="ru-RU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400" b="1" i="1" smtClean="0"/>
              <a:t>Ахмадеев Руслан</a:t>
            </a:r>
            <a:r>
              <a:rPr lang="ru-RU" sz="2400" smtClean="0"/>
              <a:t>, ученик 10 класса СОШ №5 – победитель  всероссийской олимпиады школьников по физической культуре, учитель </a:t>
            </a:r>
            <a:r>
              <a:rPr lang="ru-RU" sz="2400" b="1" i="1" smtClean="0"/>
              <a:t>Абдулина Розалия Габдулхаковна</a:t>
            </a:r>
            <a:endParaRPr lang="ru-RU" sz="2400" b="1" i="1" dirty="0" smtClean="0"/>
          </a:p>
          <a:p>
            <a:pPr algn="just"/>
            <a:r>
              <a:rPr lang="ru-RU" sz="2400" b="1" i="1" smtClean="0"/>
              <a:t>Сафиуллин Айрат</a:t>
            </a:r>
            <a:r>
              <a:rPr lang="ru-RU" sz="2400" b="1" smtClean="0"/>
              <a:t>, </a:t>
            </a:r>
            <a:r>
              <a:rPr lang="ru-RU" sz="2400" smtClean="0"/>
              <a:t>выпускник школы № 10 – победитель  республиканского этапа  Всероссийской олимпиады школьников по технологии, победитель  заключительного этапа в номинации «Художественная обработка древесины», учитель </a:t>
            </a:r>
            <a:r>
              <a:rPr lang="ru-RU" sz="2400" b="1" i="1" smtClean="0"/>
              <a:t>Шереметьев Игорь Леонтьевич</a:t>
            </a:r>
            <a:endParaRPr lang="ru-RU" sz="2400" b="1" i="1" dirty="0" smtClean="0"/>
          </a:p>
          <a:p>
            <a:pPr algn="just"/>
            <a:r>
              <a:rPr lang="ru-RU" sz="2400" b="1" i="1" smtClean="0"/>
              <a:t>Ахметова Разиля</a:t>
            </a:r>
            <a:r>
              <a:rPr lang="ru-RU" sz="2400" smtClean="0"/>
              <a:t>, ученица 10 класса Нижнечершилинской СОШ – победитель республиканской олимпиады школьников по татарскому языку, учитель </a:t>
            </a:r>
            <a:r>
              <a:rPr lang="ru-RU" sz="2400" b="1" i="1" smtClean="0"/>
              <a:t>Сафина Рузалия  Султановна</a:t>
            </a:r>
            <a:endParaRPr lang="ru-RU" sz="2400" b="1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37</a:t>
            </a:fld>
            <a:endParaRPr lang="ru-RU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Призеры республиканских олимпиад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85720" y="1571613"/>
          <a:ext cx="8643999" cy="5142374"/>
        </p:xfrm>
        <a:graphic>
          <a:graphicData uri="http://schemas.openxmlformats.org/drawingml/2006/table">
            <a:tbl>
              <a:tblPr/>
              <a:tblGrid>
                <a:gridCol w="1983869"/>
                <a:gridCol w="2088097"/>
                <a:gridCol w="857256"/>
                <a:gridCol w="2000264"/>
                <a:gridCol w="1714513"/>
              </a:tblGrid>
              <a:tr h="45405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 smtClean="0">
                          <a:latin typeface="Times New Roman"/>
                          <a:ea typeface="Calibri"/>
                          <a:cs typeface="Times New Roman"/>
                        </a:rPr>
                        <a:t>ФИО победителя, призера</a:t>
                      </a:r>
                      <a:endParaRPr lang="ru-RU" sz="1700" spc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>
                          <a:latin typeface="Times New Roman"/>
                          <a:ea typeface="Calibri"/>
                          <a:cs typeface="Times New Roman"/>
                        </a:rPr>
                        <a:t>ОУ</a:t>
                      </a:r>
                      <a:endParaRPr lang="ru-RU" sz="1700" spc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>
                          <a:latin typeface="Times New Roman"/>
                          <a:ea typeface="Calibri"/>
                          <a:cs typeface="Times New Roman"/>
                        </a:rPr>
                        <a:t>Класс</a:t>
                      </a:r>
                      <a:endParaRPr lang="ru-RU" sz="1700" spc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>
                          <a:latin typeface="Times New Roman"/>
                          <a:ea typeface="Calibri"/>
                          <a:cs typeface="Times New Roman"/>
                        </a:rPr>
                        <a:t>Предмет</a:t>
                      </a:r>
                      <a:endParaRPr lang="ru-RU" sz="1700" spc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>
                          <a:latin typeface="Times New Roman"/>
                          <a:ea typeface="Calibri"/>
                          <a:cs typeface="Times New Roman"/>
                        </a:rPr>
                        <a:t>Учитель</a:t>
                      </a:r>
                      <a:endParaRPr lang="ru-RU" sz="1700" spc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05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 smtClean="0">
                          <a:latin typeface="Times New Roman"/>
                          <a:ea typeface="Calibri"/>
                          <a:cs typeface="Times New Roman"/>
                        </a:rPr>
                        <a:t>Пантелеева Ольга</a:t>
                      </a:r>
                      <a:endParaRPr lang="ru-RU" sz="1700" spc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 smtClean="0">
                          <a:latin typeface="Times New Roman"/>
                          <a:ea typeface="Calibri"/>
                          <a:cs typeface="Times New Roman"/>
                        </a:rPr>
                        <a:t>Новосережкинская СОШ</a:t>
                      </a:r>
                      <a:endParaRPr lang="ru-RU" sz="1700" spc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700" spc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 smtClean="0">
                          <a:latin typeface="Times New Roman"/>
                          <a:ea typeface="Calibri"/>
                          <a:cs typeface="Times New Roman"/>
                        </a:rPr>
                        <a:t>Чувашский язык</a:t>
                      </a:r>
                      <a:endParaRPr lang="ru-RU" sz="1700" spc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 smtClean="0">
                          <a:latin typeface="Times New Roman"/>
                          <a:ea typeface="Calibri"/>
                          <a:cs typeface="Times New Roman"/>
                        </a:rPr>
                        <a:t>Кузьмина М.Г</a:t>
                      </a:r>
                      <a:r>
                        <a:rPr lang="ru-RU" sz="1700" spc="0" dirty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700" spc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026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 smtClean="0">
                          <a:latin typeface="Times New Roman"/>
                          <a:ea typeface="Calibri"/>
                          <a:cs typeface="Times New Roman"/>
                        </a:rPr>
                        <a:t>Никифорова Валерия</a:t>
                      </a:r>
                      <a:endParaRPr lang="ru-RU" sz="1700" spc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 smtClean="0">
                          <a:latin typeface="Times New Roman"/>
                          <a:ea typeface="Calibri"/>
                          <a:cs typeface="Times New Roman"/>
                        </a:rPr>
                        <a:t>СОШ № 6</a:t>
                      </a:r>
                      <a:endParaRPr lang="ru-RU" sz="1700" spc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700" spc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 smtClean="0">
                          <a:latin typeface="Times New Roman"/>
                          <a:ea typeface="Calibri"/>
                          <a:cs typeface="Times New Roman"/>
                        </a:rPr>
                        <a:t>Биология </a:t>
                      </a:r>
                      <a:endParaRPr lang="ru-RU" sz="1700" spc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 smtClean="0">
                          <a:latin typeface="Times New Roman"/>
                          <a:ea typeface="Calibri"/>
                          <a:cs typeface="Times New Roman"/>
                        </a:rPr>
                        <a:t>Каюмова Р.И</a:t>
                      </a:r>
                      <a:r>
                        <a:rPr lang="ru-RU" sz="1700" spc="0" dirty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700" spc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0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 smtClean="0">
                          <a:latin typeface="Times New Roman"/>
                          <a:ea typeface="Calibri"/>
                          <a:cs typeface="Times New Roman"/>
                        </a:rPr>
                        <a:t>Русский язык</a:t>
                      </a:r>
                      <a:endParaRPr lang="ru-RU" sz="1700" spc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 smtClean="0">
                          <a:latin typeface="Times New Roman"/>
                          <a:ea typeface="Calibri"/>
                          <a:cs typeface="Times New Roman"/>
                        </a:rPr>
                        <a:t>Никифорова И.А</a:t>
                      </a:r>
                      <a:r>
                        <a:rPr lang="ru-RU" sz="1700" spc="0" dirty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700" spc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02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 smtClean="0">
                          <a:latin typeface="Times New Roman"/>
                          <a:ea typeface="Calibri"/>
                          <a:cs typeface="Times New Roman"/>
                        </a:rPr>
                        <a:t>Галимова Алина</a:t>
                      </a:r>
                      <a:endParaRPr lang="ru-RU" sz="1700" spc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 smtClean="0"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700" spc="0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700" spc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700" spc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 smtClean="0">
                          <a:latin typeface="Times New Roman"/>
                          <a:ea typeface="Calibri"/>
                          <a:cs typeface="Times New Roman"/>
                        </a:rPr>
                        <a:t>Литература </a:t>
                      </a:r>
                      <a:endParaRPr lang="ru-RU" sz="1700" spc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 smtClean="0">
                          <a:latin typeface="Times New Roman"/>
                          <a:ea typeface="Calibri"/>
                          <a:cs typeface="Times New Roman"/>
                        </a:rPr>
                        <a:t>Шигапова И.В</a:t>
                      </a:r>
                      <a:r>
                        <a:rPr lang="ru-RU" sz="1700" spc="0" dirty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700" spc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00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 smtClean="0">
                          <a:latin typeface="Times New Roman"/>
                          <a:ea typeface="Calibri"/>
                          <a:cs typeface="Times New Roman"/>
                        </a:rPr>
                        <a:t>Зарипова Алина</a:t>
                      </a:r>
                      <a:endParaRPr lang="ru-RU" sz="1700" spc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 smtClean="0">
                          <a:latin typeface="Times New Roman"/>
                          <a:ea typeface="Calibri"/>
                          <a:cs typeface="Times New Roman"/>
                        </a:rPr>
                        <a:t>Сугушлинская ООШ</a:t>
                      </a:r>
                      <a:endParaRPr lang="ru-RU" sz="1700" spc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700" spc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 smtClean="0">
                          <a:latin typeface="Times New Roman"/>
                          <a:ea typeface="Calibri"/>
                          <a:cs typeface="Times New Roman"/>
                        </a:rPr>
                        <a:t>Экология </a:t>
                      </a:r>
                      <a:endParaRPr lang="ru-RU" sz="1700" spc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 smtClean="0">
                          <a:latin typeface="Times New Roman"/>
                          <a:ea typeface="Calibri"/>
                          <a:cs typeface="Times New Roman"/>
                        </a:rPr>
                        <a:t>Ахметова Ф.А</a:t>
                      </a:r>
                      <a:r>
                        <a:rPr lang="ru-RU" sz="1700" spc="0" dirty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700" spc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026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 smtClean="0">
                          <a:latin typeface="Times New Roman"/>
                          <a:ea typeface="Calibri"/>
                          <a:cs typeface="Times New Roman"/>
                        </a:rPr>
                        <a:t>Алеткина Екатерина</a:t>
                      </a:r>
                      <a:endParaRPr lang="ru-RU" sz="1700" spc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 smtClean="0"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700" spc="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700" spc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 dirty="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700" spc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 smtClean="0">
                          <a:latin typeface="Times New Roman"/>
                          <a:ea typeface="Calibri"/>
                          <a:cs typeface="Times New Roman"/>
                        </a:rPr>
                        <a:t>Русский язык</a:t>
                      </a:r>
                      <a:endParaRPr lang="ru-RU" sz="1700" spc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 smtClean="0">
                          <a:latin typeface="Times New Roman"/>
                          <a:ea typeface="Calibri"/>
                          <a:cs typeface="Times New Roman"/>
                        </a:rPr>
                        <a:t>Зелепугина Г.П</a:t>
                      </a:r>
                      <a:r>
                        <a:rPr lang="ru-RU" sz="1700" spc="0" dirty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700" spc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0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>
                          <a:latin typeface="Times New Roman"/>
                          <a:ea typeface="Calibri"/>
                          <a:cs typeface="Times New Roman"/>
                        </a:rPr>
                        <a:t>МХК</a:t>
                      </a:r>
                      <a:endParaRPr lang="ru-RU" sz="1700" spc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 smtClean="0">
                          <a:latin typeface="Times New Roman"/>
                          <a:ea typeface="Calibri"/>
                          <a:cs typeface="Times New Roman"/>
                        </a:rPr>
                        <a:t>Чаадаева И.А</a:t>
                      </a:r>
                      <a:r>
                        <a:rPr lang="ru-RU" sz="1700" spc="0" dirty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700" spc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05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 smtClean="0">
                          <a:latin typeface="Times New Roman"/>
                          <a:ea typeface="Calibri"/>
                          <a:cs typeface="Times New Roman"/>
                        </a:rPr>
                        <a:t>Зайнуллина Аделина</a:t>
                      </a:r>
                      <a:endParaRPr lang="ru-RU" sz="1700" spc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 smtClean="0"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700" spc="0" dirty="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700" spc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700" spc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 smtClean="0">
                          <a:latin typeface="Times New Roman"/>
                          <a:ea typeface="Calibri"/>
                          <a:cs typeface="Times New Roman"/>
                        </a:rPr>
                        <a:t>Литература </a:t>
                      </a:r>
                      <a:endParaRPr lang="ru-RU" sz="1700" spc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 smtClean="0">
                          <a:latin typeface="Times New Roman"/>
                          <a:ea typeface="Calibri"/>
                          <a:cs typeface="Times New Roman"/>
                        </a:rPr>
                        <a:t>Анина М.А</a:t>
                      </a:r>
                      <a:r>
                        <a:rPr lang="ru-RU" sz="1700" spc="0" dirty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700" spc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02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 smtClean="0">
                          <a:latin typeface="Times New Roman"/>
                          <a:ea typeface="Calibri"/>
                          <a:cs typeface="Times New Roman"/>
                        </a:rPr>
                        <a:t>Эскин Денис</a:t>
                      </a:r>
                      <a:endParaRPr lang="ru-RU" sz="1700" spc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 smtClean="0"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700" spc="0" dirty="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700" spc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700" spc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 smtClean="0">
                          <a:latin typeface="Times New Roman"/>
                          <a:ea typeface="Calibri"/>
                          <a:cs typeface="Times New Roman"/>
                        </a:rPr>
                        <a:t>Технология </a:t>
                      </a:r>
                      <a:endParaRPr lang="ru-RU" sz="1700" spc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 smtClean="0">
                          <a:latin typeface="Times New Roman"/>
                          <a:ea typeface="Calibri"/>
                          <a:cs typeface="Times New Roman"/>
                        </a:rPr>
                        <a:t>Аладова Н.В</a:t>
                      </a:r>
                      <a:r>
                        <a:rPr lang="ru-RU" sz="1700" spc="0" dirty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700" spc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02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 smtClean="0">
                          <a:latin typeface="Times New Roman"/>
                          <a:ea typeface="Calibri"/>
                          <a:cs typeface="Times New Roman"/>
                        </a:rPr>
                        <a:t>Панина Ливия</a:t>
                      </a:r>
                      <a:endParaRPr lang="ru-RU" sz="1700" spc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 smtClean="0">
                          <a:latin typeface="Times New Roman"/>
                          <a:ea typeface="Calibri"/>
                          <a:cs typeface="Times New Roman"/>
                        </a:rPr>
                        <a:t>Гимназия  №</a:t>
                      </a:r>
                      <a:r>
                        <a:rPr lang="ru-RU" sz="1700" spc="0" dirty="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700" spc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700" spc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 smtClean="0">
                          <a:latin typeface="Times New Roman"/>
                          <a:ea typeface="Calibri"/>
                          <a:cs typeface="Times New Roman"/>
                        </a:rPr>
                        <a:t>Русский язык</a:t>
                      </a:r>
                      <a:endParaRPr lang="ru-RU" sz="1700" spc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 smtClean="0">
                          <a:latin typeface="Times New Roman"/>
                          <a:ea typeface="Calibri"/>
                          <a:cs typeface="Times New Roman"/>
                        </a:rPr>
                        <a:t>Зубаирова А.У</a:t>
                      </a:r>
                      <a:r>
                        <a:rPr lang="ru-RU" sz="1700" spc="0" dirty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700" spc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02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 smtClean="0">
                          <a:latin typeface="Times New Roman"/>
                          <a:ea typeface="Calibri"/>
                          <a:cs typeface="Times New Roman"/>
                        </a:rPr>
                        <a:t>Валеев Евгений</a:t>
                      </a:r>
                      <a:endParaRPr lang="ru-RU" sz="1700" spc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 smtClean="0"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700" spc="0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700" spc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700" spc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 smtClean="0">
                          <a:latin typeface="Times New Roman"/>
                          <a:ea typeface="Calibri"/>
                          <a:cs typeface="Times New Roman"/>
                        </a:rPr>
                        <a:t>История </a:t>
                      </a:r>
                      <a:endParaRPr lang="ru-RU" sz="1700" spc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 smtClean="0">
                          <a:latin typeface="Times New Roman"/>
                          <a:ea typeface="Calibri"/>
                          <a:cs typeface="Times New Roman"/>
                        </a:rPr>
                        <a:t>Романова Н.А</a:t>
                      </a:r>
                      <a:r>
                        <a:rPr lang="ru-RU" sz="1700" spc="0" dirty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700" spc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00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 smtClean="0">
                          <a:latin typeface="Times New Roman"/>
                          <a:ea typeface="Calibri"/>
                          <a:cs typeface="Times New Roman"/>
                        </a:rPr>
                        <a:t>Мубарязанова Лена</a:t>
                      </a:r>
                      <a:endParaRPr lang="ru-RU" sz="1700" spc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 smtClean="0">
                          <a:latin typeface="Times New Roman"/>
                          <a:ea typeface="Calibri"/>
                          <a:cs typeface="Times New Roman"/>
                        </a:rPr>
                        <a:t>СОШ №</a:t>
                      </a:r>
                      <a:r>
                        <a:rPr lang="ru-RU" sz="1700" spc="0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700" spc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700" spc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 dirty="0">
                          <a:latin typeface="Times New Roman"/>
                          <a:ea typeface="Calibri"/>
                          <a:cs typeface="Times New Roman"/>
                        </a:rPr>
                        <a:t>Обществознание</a:t>
                      </a:r>
                      <a:endParaRPr lang="ru-RU" sz="1700" spc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spc="0" smtClean="0">
                          <a:latin typeface="Times New Roman"/>
                          <a:ea typeface="Calibri"/>
                          <a:cs typeface="Times New Roman"/>
                        </a:rPr>
                        <a:t>Романова Н.А</a:t>
                      </a:r>
                      <a:r>
                        <a:rPr lang="ru-RU" sz="1700" spc="0" dirty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700" spc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00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kern="1200" spc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Ахметова Разиля</a:t>
                      </a:r>
                      <a:endParaRPr lang="ru-RU" sz="1700" kern="1200" spc="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kern="1200" spc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Нижнечершилинская СОШ</a:t>
                      </a:r>
                      <a:endParaRPr lang="ru-RU" sz="1700" kern="1200" spc="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kern="1200" spc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700" kern="1200" spc="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kern="1200" spc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Татарская литература</a:t>
                      </a:r>
                      <a:endParaRPr lang="ru-RU" sz="1700" kern="1200" spc="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kern="1200" spc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Сафина Р.С</a:t>
                      </a:r>
                      <a:r>
                        <a:rPr lang="ru-RU" sz="1700" kern="1200" spc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700" kern="1200" spc="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580" marR="66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38</a:t>
            </a:fld>
            <a:endParaRPr lang="ru-RU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1475656" y="130275"/>
            <a:ext cx="7704856" cy="70643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</a:rPr>
              <a:t>Показатели оценки эффективности деятельности муниципальных органов управления образованием</a:t>
            </a:r>
            <a:r>
              <a:rPr lang="ru-RU" sz="280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</a:rPr>
              <a:t/>
            </a:r>
            <a:br>
              <a:rPr lang="ru-RU" sz="280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</a:rPr>
            </a:br>
            <a:endParaRPr lang="ru-RU" sz="2800" dirty="0"/>
          </a:p>
        </p:txBody>
      </p:sp>
      <p:sp>
        <p:nvSpPr>
          <p:cNvPr id="15" name="Содержимое 14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ru-RU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Русский язык,  средний балл ЕГЭ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ru-RU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Математика, средний балл ЕГЭ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ru-RU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Доля выпускников 11 класса, </a:t>
            </a:r>
            <a:r>
              <a:rPr lang="ru-RU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получивших аттестат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ru-RU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Доля человеко-экзаменов с результатом 80 и более баллов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ru-RU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Доля выпускников 9 классов, </a:t>
            </a:r>
            <a:r>
              <a:rPr lang="ru-RU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получивших аттестат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ru-RU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Доля победителей и призеров регионального этапа Всероссийской олимпиады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ru-RU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Соотношение ученик</a:t>
            </a:r>
            <a:r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ru-RU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педагогический работник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D19F0-4726-4784-BBD7-2F602B4A98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10916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Дошкольное образование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4</a:t>
            </a:fld>
            <a:endParaRPr lang="ru-RU"/>
          </a:p>
        </p:txBody>
      </p:sp>
      <p:graphicFrame>
        <p:nvGraphicFramePr>
          <p:cNvPr id="6" name="Содержимое 3"/>
          <p:cNvGraphicFramePr>
            <a:graphicFrameLocks/>
          </p:cNvGraphicFramePr>
          <p:nvPr/>
        </p:nvGraphicFramePr>
        <p:xfrm>
          <a:off x="428596" y="1643050"/>
          <a:ext cx="8401080" cy="5000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Рейтинг муниципальных образований РТ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40</a:t>
            </a:fld>
            <a:endParaRPr lang="ru-RU"/>
          </a:p>
        </p:txBody>
      </p:sp>
      <p:pic>
        <p:nvPicPr>
          <p:cNvPr id="1026" name="Picture 2" descr="http://mon.tatarstan.ru/rus/file/pub/pub_26015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714488"/>
            <a:ext cx="7572428" cy="4357718"/>
          </a:xfrm>
          <a:prstGeom prst="rect">
            <a:avLst/>
          </a:prstGeom>
          <a:noFill/>
        </p:spPr>
      </p:pic>
      <p:pic>
        <p:nvPicPr>
          <p:cNvPr id="6" name="Picture 2" descr="http://mon.tatarstan.ru/rus/file/pub/pub_260151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6262" y="1684616"/>
            <a:ext cx="7571475" cy="43571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mtClean="0"/>
              <a:t>Национальное образование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41</a:t>
            </a:fld>
            <a:endParaRPr lang="ru-RU"/>
          </a:p>
        </p:txBody>
      </p:sp>
      <p:pic>
        <p:nvPicPr>
          <p:cNvPr id="29698" name="Picture 2" descr="http://img-fotki.yandex.ru/get/4901/221156933.1e/0_b8d5d_f8821695_L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500694" y="3571876"/>
            <a:ext cx="2976550" cy="29765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Изучение государственных и родных языков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182563" indent="-182563" algn="ctr">
              <a:buNone/>
            </a:pPr>
            <a:r>
              <a:rPr lang="ru-RU" smtClean="0"/>
              <a:t>Во всех  школах  государственные языки РТ изучаются в равных объемах.  </a:t>
            </a:r>
            <a:endParaRPr lang="ru-RU" dirty="0" smtClean="0"/>
          </a:p>
          <a:p>
            <a:pPr marL="182563" indent="-182563"/>
            <a:r>
              <a:rPr lang="ru-RU" smtClean="0"/>
              <a:t>В  12 сельских школах и в гимназии  №11 обучение ведется на татарском языке. </a:t>
            </a:r>
            <a:endParaRPr lang="ru-RU" dirty="0" smtClean="0"/>
          </a:p>
          <a:p>
            <a:pPr marL="182563" indent="-182563"/>
            <a:r>
              <a:rPr lang="ru-RU" smtClean="0"/>
              <a:t>В Шугуровской, Тимяшевской, Федотовской  школах работают классы с татарским языком обучения. </a:t>
            </a:r>
            <a:endParaRPr lang="ru-RU" dirty="0" smtClean="0"/>
          </a:p>
          <a:p>
            <a:pPr marL="182563" indent="-182563"/>
            <a:r>
              <a:rPr lang="ru-RU" smtClean="0"/>
              <a:t>В Ново-Сережкинской СОШ, как родной язык, изучается чувашский</a:t>
            </a:r>
            <a:r>
              <a:rPr lang="ru-RU" dirty="0" smtClean="0"/>
              <a:t>.</a:t>
            </a:r>
          </a:p>
          <a:p>
            <a:pPr marL="182563" indent="-182563"/>
            <a:r>
              <a:rPr lang="ru-RU" smtClean="0"/>
              <a:t>В  Мордва-Карамалкинской ООШ в начальных классах изучается мордовский язык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42</a:t>
            </a:fld>
            <a:endParaRPr lang="ru-RU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Внедрение эффективных технологий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Методика  развивающего обучения А.З.Рахимова</a:t>
            </a:r>
            <a:endParaRPr lang="ru-RU" dirty="0" smtClean="0"/>
          </a:p>
          <a:p>
            <a:pPr lvl="1">
              <a:buFont typeface="Courier New" pitchFamily="49" charset="0"/>
              <a:buChar char="o"/>
            </a:pPr>
            <a:r>
              <a:rPr lang="ru-RU" smtClean="0"/>
              <a:t>Тимяшевская СОШ</a:t>
            </a:r>
            <a:endParaRPr lang="ru-RU" dirty="0" smtClean="0"/>
          </a:p>
          <a:p>
            <a:pPr lvl="1">
              <a:buFont typeface="Courier New" pitchFamily="49" charset="0"/>
              <a:buChar char="o"/>
            </a:pPr>
            <a:r>
              <a:rPr lang="ru-RU" smtClean="0"/>
              <a:t>Нижнечершилинская СОШ</a:t>
            </a:r>
            <a:endParaRPr lang="ru-RU" dirty="0" smtClean="0"/>
          </a:p>
          <a:p>
            <a:pPr lvl="1">
              <a:buFont typeface="Courier New" pitchFamily="49" charset="0"/>
              <a:buChar char="o"/>
            </a:pPr>
            <a:r>
              <a:rPr lang="ru-RU" smtClean="0"/>
              <a:t>Гимназия №</a:t>
            </a:r>
            <a:r>
              <a:rPr lang="ru-RU" dirty="0" smtClean="0"/>
              <a:t>11</a:t>
            </a:r>
          </a:p>
          <a:p>
            <a:r>
              <a:rPr lang="ru-RU" smtClean="0"/>
              <a:t>Методика А.Яхина</a:t>
            </a:r>
            <a:endParaRPr lang="ru-RU" dirty="0" smtClean="0"/>
          </a:p>
          <a:p>
            <a:pPr lvl="1">
              <a:buFont typeface="Courier New" pitchFamily="49" charset="0"/>
              <a:buChar char="o"/>
            </a:pPr>
            <a:r>
              <a:rPr lang="ru-RU" smtClean="0"/>
              <a:t>Староиштерякская ООШ</a:t>
            </a:r>
            <a:endParaRPr lang="ru-RU" dirty="0" smtClean="0"/>
          </a:p>
          <a:p>
            <a:pPr lvl="1">
              <a:buFont typeface="Courier New" pitchFamily="49" charset="0"/>
              <a:buChar char="o"/>
            </a:pPr>
            <a:r>
              <a:rPr lang="ru-RU" smtClean="0"/>
              <a:t>Гимназия №</a:t>
            </a:r>
            <a:r>
              <a:rPr lang="ru-RU" dirty="0" smtClean="0"/>
              <a:t>11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43</a:t>
            </a:fld>
            <a:endParaRPr lang="ru-RU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Мероприятия </a:t>
            </a:r>
            <a:r>
              <a:rPr lang="tt-RU" smtClean="0"/>
              <a:t> зонального </a:t>
            </a:r>
            <a:r>
              <a:rPr lang="ru-RU" smtClean="0"/>
              <a:t> и республиканского уровня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ru-RU" smtClean="0"/>
              <a:t>Республиканская научно-практическая конференция с участием поэта, депутата Государственного совета, общественного деятеля Роберта Миннуллина. </a:t>
            </a:r>
            <a:endParaRPr lang="ru-RU" dirty="0" smtClean="0"/>
          </a:p>
          <a:p>
            <a:pPr algn="just"/>
            <a:r>
              <a:rPr lang="ru-RU" smtClean="0"/>
              <a:t>Республиканская научно-практическая конференция, посвященная 155-летию татарского просветителя Ризаэддина Фахреддина. </a:t>
            </a:r>
            <a:endParaRPr lang="ru-RU" dirty="0" smtClean="0"/>
          </a:p>
          <a:p>
            <a:pPr algn="just"/>
            <a:r>
              <a:rPr lang="ru-RU" smtClean="0"/>
              <a:t>Вторые Республиканские чтения имени Замита Рахимова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44</a:t>
            </a:fld>
            <a:endParaRPr lang="ru-RU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smtClean="0"/>
              <a:t>Единое  республиканское тестирование по татарскому языку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01080" cy="4525963"/>
          </a:xfrm>
        </p:spPr>
        <p:txBody>
          <a:bodyPr>
            <a:normAutofit fontScale="92500"/>
          </a:bodyPr>
          <a:lstStyle/>
          <a:p>
            <a:r>
              <a:rPr lang="ru-RU" smtClean="0"/>
              <a:t>Участвовало 806 учащихся из 823 (97,9 %).</a:t>
            </a:r>
            <a:endParaRPr lang="ru-RU" dirty="0" smtClean="0"/>
          </a:p>
          <a:p>
            <a:pPr algn="ctr">
              <a:buNone/>
            </a:pPr>
            <a:r>
              <a:rPr lang="ru-RU" smtClean="0"/>
              <a:t> Результаты тестирования :</a:t>
            </a:r>
            <a:endParaRPr lang="ru-RU" dirty="0" smtClean="0"/>
          </a:p>
          <a:p>
            <a:r>
              <a:rPr lang="ru-RU" smtClean="0"/>
              <a:t>Школы  с татарским языком обучения –  успеваемость 98 %, качество – 70, 5</a:t>
            </a:r>
            <a:r>
              <a:rPr lang="ru-RU" dirty="0" smtClean="0"/>
              <a:t>%</a:t>
            </a:r>
          </a:p>
          <a:p>
            <a:r>
              <a:rPr lang="ru-RU" smtClean="0"/>
              <a:t>Татарские группы школ с русским языком обучения  – успеваемость 97%,  качество – 79 %</a:t>
            </a:r>
            <a:endParaRPr lang="ru-RU" dirty="0" smtClean="0"/>
          </a:p>
          <a:p>
            <a:r>
              <a:rPr lang="ru-RU" smtClean="0"/>
              <a:t>Русскоязычные группы школ с русским языком обучения  – успеваемость 98%, качество – 76 %.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45</a:t>
            </a:fld>
            <a:endParaRPr lang="ru-RU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smtClean="0"/>
              <a:t>Рейтинг по национальному образованию</a:t>
            </a:r>
            <a:endParaRPr lang="ru-RU" sz="3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46</a:t>
            </a:fld>
            <a:endParaRPr lang="ru-RU"/>
          </a:p>
        </p:txBody>
      </p:sp>
      <p:pic>
        <p:nvPicPr>
          <p:cNvPr id="6" name="Picture 2" descr="http://mon.tatarstan.ru/rus/file/pub/pub_260152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r="-1"/>
          <a:stretch>
            <a:fillRect/>
          </a:stretch>
        </p:blipFill>
        <p:spPr bwMode="auto">
          <a:xfrm>
            <a:off x="526056" y="1600200"/>
            <a:ext cx="8091888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Финансирование капитального ремонта ОУ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071678"/>
            <a:ext cx="8572560" cy="397194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mtClean="0"/>
              <a:t>В 2014 году из Республиканского бюджета было выделено 85 млн.280 тыс. руб. для ОУ</a:t>
            </a:r>
            <a:r>
              <a:rPr lang="ru-RU" dirty="0" smtClean="0"/>
              <a:t>:</a:t>
            </a:r>
          </a:p>
          <a:p>
            <a:pPr lvl="1" algn="just">
              <a:buFont typeface="Arial" pitchFamily="34" charset="0"/>
              <a:buChar char="•"/>
            </a:pPr>
            <a:r>
              <a:rPr lang="ru-RU" smtClean="0"/>
              <a:t>Гимназия № 11</a:t>
            </a:r>
            <a:endParaRPr lang="ru-RU" dirty="0" smtClean="0"/>
          </a:p>
          <a:p>
            <a:pPr lvl="1" algn="just">
              <a:buFont typeface="Arial" pitchFamily="34" charset="0"/>
              <a:buChar char="•"/>
            </a:pPr>
            <a:r>
              <a:rPr lang="ru-RU" smtClean="0"/>
              <a:t>Зеленорощинская СОШ</a:t>
            </a:r>
            <a:endParaRPr lang="ru-RU" dirty="0" smtClean="0"/>
          </a:p>
          <a:p>
            <a:pPr lvl="1" algn="just">
              <a:buFont typeface="Arial" pitchFamily="34" charset="0"/>
              <a:buChar char="•"/>
            </a:pPr>
            <a:r>
              <a:rPr lang="ru-RU" smtClean="0"/>
              <a:t>Староиштерякская СОШ</a:t>
            </a:r>
            <a:endParaRPr lang="ru-RU" dirty="0" smtClean="0"/>
          </a:p>
          <a:p>
            <a:pPr lvl="1" algn="just">
              <a:buFont typeface="Arial" pitchFamily="34" charset="0"/>
              <a:buChar char="•"/>
            </a:pPr>
            <a:r>
              <a:rPr lang="ru-RU" smtClean="0"/>
              <a:t>ЛСКОШ № 14 </a:t>
            </a:r>
            <a:endParaRPr lang="ru-RU" dirty="0" smtClean="0"/>
          </a:p>
          <a:p>
            <a:pPr marL="0" indent="0" algn="just">
              <a:buNone/>
            </a:pPr>
            <a:r>
              <a:rPr lang="ru-RU" smtClean="0"/>
              <a:t>Из местного бюджета – 9 млн. 162 тыс. 400 руб.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47</a:t>
            </a:fld>
            <a:endParaRPr lang="ru-RU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Выполненная работа 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i="1" smtClean="0"/>
              <a:t>Установлены двухскатные крыши из профнастила</a:t>
            </a:r>
            <a:endParaRPr lang="ru-RU" i="1" dirty="0" smtClean="0"/>
          </a:p>
          <a:p>
            <a:pPr lvl="1">
              <a:buFont typeface="Wingdings" pitchFamily="2" charset="2"/>
              <a:buChar char="v"/>
            </a:pPr>
            <a:r>
              <a:rPr lang="ru-RU" i="1" smtClean="0"/>
              <a:t>в ДОУ № 16, 29, 31, Подлесной ООШ. </a:t>
            </a:r>
            <a:endParaRPr lang="ru-RU" i="1" dirty="0" smtClean="0"/>
          </a:p>
          <a:p>
            <a:r>
              <a:rPr lang="ru-RU" i="1" smtClean="0"/>
              <a:t>Проведена замена мягкой кровли из наплавляемых материалов </a:t>
            </a:r>
            <a:endParaRPr lang="ru-RU" i="1" dirty="0" smtClean="0"/>
          </a:p>
          <a:p>
            <a:pPr lvl="1">
              <a:buFont typeface="Wingdings" pitchFamily="2" charset="2"/>
              <a:buChar char="v"/>
            </a:pPr>
            <a:r>
              <a:rPr lang="ru-RU" i="1" smtClean="0"/>
              <a:t>в ДОУ №25, 27, 10,  лицее № 12, Каркалинской, Сугушлинской, Федотовской ООШ. </a:t>
            </a:r>
            <a:endParaRPr lang="ru-RU" i="1" dirty="0" smtClean="0"/>
          </a:p>
          <a:p>
            <a:r>
              <a:rPr lang="ru-RU" i="1" smtClean="0"/>
              <a:t>Проведена замена оконных блоков </a:t>
            </a:r>
            <a:endParaRPr lang="ru-RU" i="1" dirty="0" smtClean="0"/>
          </a:p>
          <a:p>
            <a:pPr lvl="1">
              <a:buFont typeface="Wingdings" pitchFamily="2" charset="2"/>
              <a:buChar char="v"/>
            </a:pPr>
            <a:r>
              <a:rPr lang="ru-RU" i="1" smtClean="0"/>
              <a:t>в Подлесном ДОУ, СОШ №</a:t>
            </a:r>
            <a:r>
              <a:rPr lang="ru-RU" i="1" dirty="0" smtClean="0"/>
              <a:t>4.</a:t>
            </a:r>
          </a:p>
          <a:p>
            <a:r>
              <a:rPr lang="ru-RU" i="1" smtClean="0"/>
              <a:t> Заменена отопительная система</a:t>
            </a:r>
            <a:endParaRPr lang="ru-RU" i="1" dirty="0" smtClean="0"/>
          </a:p>
          <a:p>
            <a:pPr lvl="1">
              <a:buFont typeface="Wingdings" pitchFamily="2" charset="2"/>
              <a:buChar char="v"/>
            </a:pPr>
            <a:r>
              <a:rPr lang="ru-RU" i="1" smtClean="0"/>
              <a:t> в ДОУ № 17, СОШ № 4</a:t>
            </a:r>
            <a:r>
              <a:rPr lang="ru-RU" i="1" dirty="0" smtClean="0"/>
              <a:t>.</a:t>
            </a:r>
          </a:p>
          <a:p>
            <a:r>
              <a:rPr lang="ru-RU" i="1" smtClean="0"/>
              <a:t>Частично заменена теплотрасса в Зеленорощинском детском саду. </a:t>
            </a:r>
            <a:endParaRPr lang="ru-RU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Инклюзивное образование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В районе 404 ребенка с ОВЗ</a:t>
            </a:r>
            <a:endParaRPr lang="ru-RU" dirty="0" smtClean="0"/>
          </a:p>
          <a:p>
            <a:pPr algn="just"/>
            <a:r>
              <a:rPr lang="ru-RU" smtClean="0"/>
              <a:t>Формирование безбарьерной среды</a:t>
            </a:r>
            <a:r>
              <a:rPr lang="ru-RU" dirty="0" smtClean="0"/>
              <a:t>:</a:t>
            </a:r>
          </a:p>
          <a:p>
            <a:pPr lvl="1" algn="just">
              <a:buFont typeface="Courier New" pitchFamily="49" charset="0"/>
              <a:buChar char="o"/>
            </a:pPr>
            <a:r>
              <a:rPr lang="ru-RU" smtClean="0"/>
              <a:t>СОШ №6, СОШ №7, СОШ №10,  Гимназия №11, Лицей №12, СОШ №</a:t>
            </a:r>
            <a:r>
              <a:rPr lang="ru-RU" dirty="0" smtClean="0"/>
              <a:t>13</a:t>
            </a:r>
          </a:p>
          <a:p>
            <a:r>
              <a:rPr lang="ru-RU" smtClean="0"/>
              <a:t>21 учащийся получил специализированное оборудование для детей-инвалидов для осуществления дистанционного образования. </a:t>
            </a:r>
            <a:endParaRPr lang="ru-RU" dirty="0" smtClean="0"/>
          </a:p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49</a:t>
            </a:fld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Значимые события </a:t>
            </a:r>
            <a:br>
              <a:rPr lang="ru-RU" smtClean="0"/>
            </a:br>
            <a:r>
              <a:rPr lang="ru-RU" smtClean="0"/>
              <a:t> 2013-2014 года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600200"/>
            <a:ext cx="8429684" cy="4972071"/>
          </a:xfrm>
        </p:spPr>
        <p:txBody>
          <a:bodyPr>
            <a:noAutofit/>
          </a:bodyPr>
          <a:lstStyle/>
          <a:p>
            <a:pPr lvl="0" algn="just">
              <a:lnSpc>
                <a:spcPct val="90000"/>
              </a:lnSpc>
              <a:spcBef>
                <a:spcPts val="200"/>
              </a:spcBef>
              <a:buFont typeface="Courier New" pitchFamily="49" charset="0"/>
              <a:buChar char="o"/>
            </a:pPr>
            <a:r>
              <a:rPr lang="ru-RU" sz="2000" smtClean="0"/>
              <a:t>Разработана «дорожная карта» развития дошкольного образования </a:t>
            </a:r>
            <a:r>
              <a:rPr lang="en-US" sz="2000" smtClean="0"/>
              <a:t/>
            </a:r>
            <a:br>
              <a:rPr lang="en-US" sz="2000" smtClean="0"/>
            </a:br>
            <a:r>
              <a:rPr lang="ru-RU" sz="2000" smtClean="0"/>
              <a:t>до 2018 года</a:t>
            </a:r>
            <a:r>
              <a:rPr lang="ru-RU" sz="2000" dirty="0"/>
              <a:t>;</a:t>
            </a:r>
          </a:p>
          <a:p>
            <a:pPr lvl="0" algn="just">
              <a:lnSpc>
                <a:spcPct val="90000"/>
              </a:lnSpc>
              <a:spcBef>
                <a:spcPts val="200"/>
              </a:spcBef>
              <a:buFont typeface="Courier New" pitchFamily="49" charset="0"/>
              <a:buChar char="o"/>
            </a:pPr>
            <a:r>
              <a:rPr lang="ru-RU" sz="2000" smtClean="0"/>
              <a:t>Завершился </a:t>
            </a:r>
            <a:r>
              <a:rPr lang="en-US" sz="2000" smtClean="0"/>
              <a:t>I </a:t>
            </a:r>
            <a:r>
              <a:rPr lang="ru-RU" sz="2000" smtClean="0"/>
              <a:t>этап внедрения новых УМК по обучению детей </a:t>
            </a:r>
            <a:r>
              <a:rPr lang="en-US" sz="2000" smtClean="0"/>
              <a:t/>
            </a:r>
            <a:br>
              <a:rPr lang="en-US" sz="2000" smtClean="0"/>
            </a:br>
            <a:r>
              <a:rPr lang="ru-RU" sz="2000" smtClean="0"/>
              <a:t>двум государственным языкам</a:t>
            </a:r>
            <a:r>
              <a:rPr lang="ru-RU" sz="2000" dirty="0"/>
              <a:t>;</a:t>
            </a:r>
          </a:p>
          <a:p>
            <a:pPr lvl="0" algn="just">
              <a:lnSpc>
                <a:spcPct val="90000"/>
              </a:lnSpc>
              <a:spcBef>
                <a:spcPts val="200"/>
              </a:spcBef>
              <a:buFont typeface="Courier New" pitchFamily="49" charset="0"/>
              <a:buChar char="o"/>
            </a:pPr>
            <a:r>
              <a:rPr lang="ru-RU" sz="2000" smtClean="0"/>
              <a:t>С</a:t>
            </a:r>
            <a:r>
              <a:rPr lang="en-US" sz="2000" smtClean="0"/>
              <a:t> </a:t>
            </a:r>
            <a:r>
              <a:rPr lang="ru-RU" sz="2000" smtClean="0"/>
              <a:t> 1 января 2014 года начал действовать стандарт дошкольного образования</a:t>
            </a:r>
            <a:r>
              <a:rPr lang="ru-RU" sz="2000" dirty="0"/>
              <a:t>;</a:t>
            </a:r>
          </a:p>
          <a:p>
            <a:pPr lvl="0" algn="just">
              <a:lnSpc>
                <a:spcPct val="90000"/>
              </a:lnSpc>
              <a:spcBef>
                <a:spcPts val="200"/>
              </a:spcBef>
              <a:buFont typeface="Courier New" pitchFamily="49" charset="0"/>
              <a:buChar char="o"/>
            </a:pPr>
            <a:r>
              <a:rPr lang="ru-RU" sz="2000" smtClean="0"/>
              <a:t>Продолжается</a:t>
            </a:r>
            <a:r>
              <a:rPr lang="en-US" sz="2000" smtClean="0"/>
              <a:t> </a:t>
            </a:r>
            <a:r>
              <a:rPr lang="ru-RU" sz="2000" smtClean="0"/>
              <a:t> реализация  программы по созданию дополнительных </a:t>
            </a:r>
            <a:r>
              <a:rPr lang="en-US" sz="2000" smtClean="0"/>
              <a:t/>
            </a:r>
            <a:br>
              <a:rPr lang="en-US" sz="2000" smtClean="0"/>
            </a:br>
            <a:r>
              <a:rPr lang="ru-RU" sz="2000" smtClean="0"/>
              <a:t>мест в детских садах</a:t>
            </a:r>
            <a:r>
              <a:rPr lang="ru-RU" sz="2000" dirty="0" smtClean="0"/>
              <a:t>:</a:t>
            </a:r>
            <a:endParaRPr lang="en-US" sz="2000" dirty="0" smtClean="0"/>
          </a:p>
          <a:p>
            <a:pPr lvl="1" algn="just">
              <a:lnSpc>
                <a:spcPct val="90000"/>
              </a:lnSpc>
              <a:spcBef>
                <a:spcPts val="200"/>
              </a:spcBef>
              <a:buFont typeface="Wingdings" pitchFamily="2" charset="2"/>
              <a:buChar char="Ø"/>
            </a:pPr>
            <a:r>
              <a:rPr lang="ru-RU" sz="2000" smtClean="0"/>
              <a:t>В октябре 2013 года начал функционировать детский сад </a:t>
            </a:r>
            <a:r>
              <a:rPr lang="en-US" sz="2000" smtClean="0"/>
              <a:t/>
            </a:r>
            <a:br>
              <a:rPr lang="en-US" sz="2000" smtClean="0"/>
            </a:br>
            <a:r>
              <a:rPr lang="ru-RU" sz="2000" smtClean="0"/>
              <a:t>в микрорайоне №7 на 140 мест, </a:t>
            </a:r>
            <a:endParaRPr lang="en-US" sz="2000" dirty="0" smtClean="0"/>
          </a:p>
          <a:p>
            <a:pPr lvl="1" algn="just">
              <a:lnSpc>
                <a:spcPct val="90000"/>
              </a:lnSpc>
              <a:spcBef>
                <a:spcPts val="200"/>
              </a:spcBef>
              <a:buFont typeface="Wingdings" pitchFamily="2" charset="2"/>
              <a:buChar char="Ø"/>
            </a:pPr>
            <a:r>
              <a:rPr lang="ru-RU" sz="2000" smtClean="0"/>
              <a:t>19 августа 2014 года сдан в эксплуатацию новый детский сад </a:t>
            </a:r>
            <a:r>
              <a:rPr lang="en-US" sz="2000" smtClean="0"/>
              <a:t/>
            </a:r>
            <a:br>
              <a:rPr lang="en-US" sz="2000" smtClean="0"/>
            </a:br>
            <a:r>
              <a:rPr lang="ru-RU" sz="2000" smtClean="0"/>
              <a:t>на 100 мест в селе Шугурово, </a:t>
            </a:r>
            <a:endParaRPr lang="en-US" sz="2000" dirty="0" smtClean="0"/>
          </a:p>
          <a:p>
            <a:pPr lvl="1" algn="just">
              <a:lnSpc>
                <a:spcPct val="90000"/>
              </a:lnSpc>
              <a:spcBef>
                <a:spcPts val="200"/>
              </a:spcBef>
              <a:buFont typeface="Wingdings" pitchFamily="2" charset="2"/>
              <a:buChar char="Ø"/>
            </a:pPr>
            <a:r>
              <a:rPr lang="ru-RU" sz="2000" smtClean="0"/>
              <a:t>В</a:t>
            </a:r>
            <a:r>
              <a:rPr lang="en-US" sz="2000" smtClean="0"/>
              <a:t> </a:t>
            </a:r>
            <a:r>
              <a:rPr lang="ru-RU" sz="2000" smtClean="0"/>
              <a:t> 2015 году планируется строительство нового детского сада в селе Тимяшево. </a:t>
            </a:r>
            <a:endParaRPr lang="ru-RU" sz="2000" dirty="0"/>
          </a:p>
          <a:p>
            <a:pPr lvl="1" algn="just">
              <a:lnSpc>
                <a:spcPct val="90000"/>
              </a:lnSpc>
              <a:spcBef>
                <a:spcPts val="200"/>
              </a:spcBef>
              <a:buFont typeface="Wingdings" pitchFamily="2" charset="2"/>
              <a:buChar char="Ø"/>
            </a:pPr>
            <a:r>
              <a:rPr lang="ru-RU" sz="2000" smtClean="0"/>
              <a:t>Детском</a:t>
            </a:r>
            <a:r>
              <a:rPr lang="en-US" sz="2000" smtClean="0"/>
              <a:t> </a:t>
            </a:r>
            <a:r>
              <a:rPr lang="ru-RU" sz="2000" smtClean="0"/>
              <a:t>  саду №17 открывается дополнительная группа на 20 мест</a:t>
            </a:r>
            <a:r>
              <a:rPr lang="ru-RU" sz="2000" dirty="0"/>
              <a:t>;</a:t>
            </a:r>
          </a:p>
          <a:p>
            <a:pPr algn="just">
              <a:lnSpc>
                <a:spcPct val="90000"/>
              </a:lnSpc>
              <a:spcBef>
                <a:spcPts val="200"/>
              </a:spcBef>
              <a:buFont typeface="Courier New" pitchFamily="49" charset="0"/>
              <a:buChar char="o"/>
            </a:pPr>
            <a:r>
              <a:rPr lang="ru-RU" sz="2000" smtClean="0"/>
              <a:t>ДОУ оснащены мультимедийной техникой и интерактивными </a:t>
            </a:r>
            <a:r>
              <a:rPr lang="en-US" sz="2000" smtClean="0"/>
              <a:t/>
            </a:r>
            <a:br>
              <a:rPr lang="en-US" sz="2000" smtClean="0"/>
            </a:br>
            <a:r>
              <a:rPr lang="ru-RU" sz="2000" smtClean="0"/>
              <a:t>средствами обучения</a:t>
            </a:r>
            <a:r>
              <a:rPr lang="ru-RU" sz="2000" dirty="0"/>
              <a:t>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Кадры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50</a:t>
            </a:fld>
            <a:endParaRPr lang="ru-RU"/>
          </a:p>
        </p:txBody>
      </p:sp>
      <p:pic>
        <p:nvPicPr>
          <p:cNvPr id="20482" name="Picture 2" descr="http://relevantinfo.co.il/wp-content/uploads/2013/10/CHelovecheskie-resursyi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19425" y="3714752"/>
            <a:ext cx="6124575" cy="24193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Количество педагогов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51</a:t>
            </a:fld>
            <a:endParaRPr lang="ru-RU"/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Педагоги с высшим образованием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52</a:t>
            </a:fld>
            <a:endParaRPr lang="ru-RU"/>
          </a:p>
        </p:txBody>
      </p:sp>
      <p:graphicFrame>
        <p:nvGraphicFramePr>
          <p:cNvPr id="5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Образовательный уровень педагогов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53</a:t>
            </a:fld>
            <a:endParaRPr lang="ru-RU"/>
          </a:p>
        </p:txBody>
      </p:sp>
      <p:graphicFrame>
        <p:nvGraphicFramePr>
          <p:cNvPr id="5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1714488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Образовательный уровень педагогов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54</a:t>
            </a:fld>
            <a:endParaRPr lang="ru-RU"/>
          </a:p>
        </p:txBody>
      </p:sp>
      <p:graphicFrame>
        <p:nvGraphicFramePr>
          <p:cNvPr id="5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3"/>
          <p:cNvGraphicFramePr>
            <a:graphicFrameLocks/>
          </p:cNvGraphicFramePr>
          <p:nvPr/>
        </p:nvGraphicFramePr>
        <p:xfrm>
          <a:off x="428596" y="1357298"/>
          <a:ext cx="8329642" cy="21145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Показатели преемственности кадров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55</a:t>
            </a:fld>
            <a:endParaRPr lang="ru-RU"/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285720" y="2643182"/>
          <a:ext cx="8572560" cy="30638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142844" y="3857628"/>
          <a:ext cx="8786874" cy="2857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mtClean="0"/>
              <a:t>Методическая работа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56</a:t>
            </a:fld>
            <a:endParaRPr lang="ru-RU"/>
          </a:p>
        </p:txBody>
      </p:sp>
      <p:pic>
        <p:nvPicPr>
          <p:cNvPr id="14338" name="Picture 2" descr="http://2.bp.blogspot.com/-eP_eUPL8SGc/UV0Xt5h_30I/AAAAAAAACXs/9ZunETo3sXY/s1600/91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DFDFDF"/>
              </a:clrFrom>
              <a:clrTo>
                <a:srgbClr val="DFDFD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22178" y="3643314"/>
            <a:ext cx="3193196" cy="29022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smtClean="0"/>
              <a:t>Реализация проекта  «Совершенствование качества преподавания в Республике Татарстан» - </a:t>
            </a:r>
            <a:r>
              <a:rPr lang="en-US" sz="2800" smtClean="0"/>
              <a:t>I</a:t>
            </a:r>
            <a:r>
              <a:rPr lang="ru-RU" sz="2800" smtClean="0"/>
              <a:t> этап</a:t>
            </a:r>
            <a:r>
              <a:rPr lang="en-US" sz="2800" smtClean="0"/>
              <a:t> – 2013 </a:t>
            </a:r>
            <a:r>
              <a:rPr lang="ru-RU" sz="2800" smtClean="0"/>
              <a:t>год  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57</a:t>
            </a:fld>
            <a:endParaRPr lang="ru-RU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285720" y="1714488"/>
          <a:ext cx="4143404" cy="4640444"/>
        </p:xfrm>
        <a:graphic>
          <a:graphicData uri="http://schemas.openxmlformats.org/drawingml/2006/table">
            <a:tbl>
              <a:tblPr/>
              <a:tblGrid>
                <a:gridCol w="547888"/>
                <a:gridCol w="1309500"/>
                <a:gridCol w="745080"/>
                <a:gridCol w="1540936"/>
              </a:tblGrid>
              <a:tr h="5212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smtClean="0">
                          <a:solidFill>
                            <a:srgbClr val="000099"/>
                          </a:solidFill>
                          <a:latin typeface="Times New Roman"/>
                        </a:rPr>
                        <a:t>Даты </a:t>
                      </a:r>
                      <a:endParaRPr lang="ru-RU" sz="1400" b="1" i="0" u="none" strike="noStrike" dirty="0">
                        <a:solidFill>
                          <a:srgbClr val="000099"/>
                        </a:solidFill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99"/>
                          </a:solidFill>
                          <a:latin typeface="Times New Roman"/>
                        </a:rPr>
                        <a:t>Школы</a:t>
                      </a:r>
                      <a:endParaRPr lang="ru-RU" sz="1400" b="1" i="0" u="none" strike="noStrike" dirty="0">
                        <a:solidFill>
                          <a:srgbClr val="000099"/>
                        </a:solidFill>
                        <a:latin typeface="Times New Roman"/>
                      </a:endParaRPr>
                    </a:p>
                  </a:txBody>
                  <a:tcPr marL="7265" marR="7265" marT="72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smtClean="0">
                          <a:solidFill>
                            <a:srgbClr val="000099"/>
                          </a:solidFill>
                          <a:latin typeface="Times New Roman"/>
                        </a:rPr>
                        <a:t>Кол-во учителей</a:t>
                      </a:r>
                      <a:endParaRPr lang="ru-RU" sz="1400" b="1" i="0" u="none" strike="noStrike" dirty="0">
                        <a:solidFill>
                          <a:srgbClr val="000099"/>
                        </a:solidFill>
                        <a:latin typeface="Times New Roman"/>
                      </a:endParaRPr>
                    </a:p>
                  </a:txBody>
                  <a:tcPr marL="7265" marR="7265" marT="72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smtClean="0">
                          <a:solidFill>
                            <a:srgbClr val="000099"/>
                          </a:solidFill>
                          <a:latin typeface="Times New Roman"/>
                        </a:rPr>
                        <a:t>Тренеры  ИМЦ</a:t>
                      </a:r>
                      <a:endParaRPr lang="ru-RU" sz="1400" b="1" i="0" u="none" strike="noStrike" dirty="0">
                        <a:solidFill>
                          <a:srgbClr val="000099"/>
                        </a:solidFill>
                        <a:latin typeface="Times New Roman"/>
                      </a:endParaRPr>
                    </a:p>
                  </a:txBody>
                  <a:tcPr marL="7265" marR="7265" marT="72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219">
                <a:tc>
                  <a:txBody>
                    <a:bodyPr/>
                    <a:lstStyle/>
                    <a:p>
                      <a:pPr marL="87313" indent="0" algn="l" fontAlgn="ctr"/>
                      <a:r>
                        <a:rPr lang="ru-RU" sz="1400" b="1" i="0" u="none" strike="noStrike" dirty="0">
                          <a:solidFill>
                            <a:srgbClr val="000099"/>
                          </a:solidFill>
                          <a:latin typeface="Arial Narrow"/>
                        </a:rPr>
                        <a:t>9/10-10/10</a:t>
                      </a: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7313" indent="0" algn="l" fontAlgn="ctr"/>
                      <a:r>
                        <a:rPr lang="ru-RU" sz="1400" b="1" i="0" u="none" strike="noStrike" smtClean="0">
                          <a:solidFill>
                            <a:srgbClr val="000099"/>
                          </a:solidFill>
                          <a:latin typeface="Arial Narrow"/>
                        </a:rPr>
                        <a:t>СОШ №</a:t>
                      </a:r>
                      <a:r>
                        <a:rPr lang="ru-RU" sz="1400" b="1" i="0" u="none" strike="noStrike" dirty="0" smtClean="0">
                          <a:solidFill>
                            <a:srgbClr val="000099"/>
                          </a:solidFill>
                          <a:latin typeface="Arial Narrow"/>
                        </a:rPr>
                        <a:t>7</a:t>
                      </a:r>
                      <a:endParaRPr lang="ru-RU" sz="1400" b="1" i="0" u="none" strike="noStrike" dirty="0">
                        <a:solidFill>
                          <a:srgbClr val="000099"/>
                        </a:solidFill>
                        <a:latin typeface="Arial Narrow"/>
                      </a:endParaRPr>
                    </a:p>
                  </a:txBody>
                  <a:tcPr marL="7265" marR="7265" marT="72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99"/>
                          </a:solidFill>
                          <a:latin typeface="Arial Narrow"/>
                        </a:rPr>
                        <a:t>71</a:t>
                      </a:r>
                    </a:p>
                  </a:txBody>
                  <a:tcPr marL="7265" marR="7265" marT="72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7313" indent="0" algn="l" fontAlgn="ctr"/>
                      <a:r>
                        <a:rPr lang="ru-RU" sz="1400" b="1" i="0" u="none" strike="noStrike" smtClean="0">
                          <a:solidFill>
                            <a:srgbClr val="000099"/>
                          </a:solidFill>
                          <a:latin typeface="Arial Narrow"/>
                        </a:rPr>
                        <a:t>Урманова Г.К., Валиахметова Р.С</a:t>
                      </a:r>
                      <a:r>
                        <a:rPr lang="ru-RU" sz="1400" b="1" i="0" u="none" strike="noStrike" dirty="0">
                          <a:solidFill>
                            <a:srgbClr val="000099"/>
                          </a:solidFill>
                          <a:latin typeface="Arial Narrow"/>
                        </a:rPr>
                        <a:t>.</a:t>
                      </a:r>
                    </a:p>
                  </a:txBody>
                  <a:tcPr marL="7265" marR="7265" marT="72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621">
                <a:tc>
                  <a:txBody>
                    <a:bodyPr/>
                    <a:lstStyle/>
                    <a:p>
                      <a:pPr marL="87313" indent="0" algn="l" fontAlgn="ctr"/>
                      <a:r>
                        <a:rPr lang="ru-RU" sz="1400" b="1" i="0" u="none" strike="noStrike" dirty="0">
                          <a:solidFill>
                            <a:srgbClr val="000099"/>
                          </a:solidFill>
                          <a:latin typeface="Arial Narrow"/>
                        </a:rPr>
                        <a:t>11/10-12/10</a:t>
                      </a: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7313" indent="0" algn="l" fontAlgn="ctr"/>
                      <a:r>
                        <a:rPr lang="ru-RU" sz="1400" b="1" i="0" u="none" strike="noStrike" smtClean="0">
                          <a:solidFill>
                            <a:srgbClr val="000099"/>
                          </a:solidFill>
                          <a:latin typeface="Arial Narrow"/>
                        </a:rPr>
                        <a:t>Лицей №</a:t>
                      </a:r>
                      <a:r>
                        <a:rPr lang="ru-RU" sz="1400" b="1" i="0" u="none" strike="noStrike" dirty="0">
                          <a:solidFill>
                            <a:srgbClr val="000099"/>
                          </a:solidFill>
                          <a:latin typeface="Arial Narrow"/>
                        </a:rPr>
                        <a:t>12</a:t>
                      </a:r>
                    </a:p>
                  </a:txBody>
                  <a:tcPr marL="7265" marR="7265" marT="72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99"/>
                          </a:solidFill>
                          <a:latin typeface="Arial Narrow"/>
                        </a:rPr>
                        <a:t>52</a:t>
                      </a:r>
                    </a:p>
                  </a:txBody>
                  <a:tcPr marL="7265" marR="7265" marT="72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7313" indent="0" algn="l" fontAlgn="ctr"/>
                      <a:r>
                        <a:rPr lang="ru-RU" sz="1400" b="1" i="0" u="none" strike="noStrike" smtClean="0">
                          <a:solidFill>
                            <a:srgbClr val="000099"/>
                          </a:solidFill>
                          <a:latin typeface="Arial Narrow"/>
                        </a:rPr>
                        <a:t>Рамазанова Л.Г., Павловская И.А</a:t>
                      </a:r>
                      <a:r>
                        <a:rPr lang="ru-RU" sz="1400" b="1" i="0" u="none" strike="noStrike" dirty="0">
                          <a:solidFill>
                            <a:srgbClr val="000099"/>
                          </a:solidFill>
                          <a:latin typeface="Arial Narrow"/>
                        </a:rPr>
                        <a:t>.</a:t>
                      </a:r>
                    </a:p>
                  </a:txBody>
                  <a:tcPr marL="7265" marR="7265" marT="72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621">
                <a:tc>
                  <a:txBody>
                    <a:bodyPr/>
                    <a:lstStyle/>
                    <a:p>
                      <a:pPr marL="87313" indent="0" algn="l" fontAlgn="ctr"/>
                      <a:r>
                        <a:rPr lang="ru-RU" sz="1400" b="1" i="0" u="none" strike="noStrike" dirty="0">
                          <a:solidFill>
                            <a:srgbClr val="000099"/>
                          </a:solidFill>
                          <a:latin typeface="Arial Narrow"/>
                        </a:rPr>
                        <a:t>16/10-17/10</a:t>
                      </a: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7313" indent="0" algn="l" fontAlgn="ctr"/>
                      <a:r>
                        <a:rPr lang="ru-RU" sz="1400" b="1" i="0" u="none" strike="noStrike" smtClean="0">
                          <a:solidFill>
                            <a:srgbClr val="000099"/>
                          </a:solidFill>
                          <a:latin typeface="Arial Narrow"/>
                        </a:rPr>
                        <a:t>СОШ №</a:t>
                      </a:r>
                      <a:r>
                        <a:rPr lang="ru-RU" sz="1400" b="1" i="0" u="none" strike="noStrike" dirty="0">
                          <a:solidFill>
                            <a:srgbClr val="000099"/>
                          </a:solidFill>
                          <a:latin typeface="Arial Narrow"/>
                        </a:rPr>
                        <a:t>2</a:t>
                      </a:r>
                    </a:p>
                  </a:txBody>
                  <a:tcPr marL="7265" marR="7265" marT="72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99"/>
                          </a:solidFill>
                          <a:latin typeface="Arial Narrow"/>
                        </a:rPr>
                        <a:t>55</a:t>
                      </a:r>
                    </a:p>
                  </a:txBody>
                  <a:tcPr marL="7265" marR="7265" marT="72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7313" indent="0" algn="l" fontAlgn="ctr"/>
                      <a:r>
                        <a:rPr lang="ru-RU" sz="1400" b="1" i="0" u="none" strike="noStrike" smtClean="0">
                          <a:solidFill>
                            <a:srgbClr val="000099"/>
                          </a:solidFill>
                          <a:latin typeface="Arial Narrow"/>
                        </a:rPr>
                        <a:t>Урманова Г.К., Валиахметова Р.С</a:t>
                      </a:r>
                      <a:r>
                        <a:rPr lang="ru-RU" sz="1400" b="1" i="0" u="none" strike="noStrike" dirty="0">
                          <a:solidFill>
                            <a:srgbClr val="000099"/>
                          </a:solidFill>
                          <a:latin typeface="Arial Narrow"/>
                        </a:rPr>
                        <a:t>.</a:t>
                      </a:r>
                    </a:p>
                  </a:txBody>
                  <a:tcPr marL="7265" marR="7265" marT="72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621">
                <a:tc>
                  <a:txBody>
                    <a:bodyPr/>
                    <a:lstStyle/>
                    <a:p>
                      <a:pPr marL="87313" indent="0" algn="l" fontAlgn="ctr"/>
                      <a:r>
                        <a:rPr lang="ru-RU" sz="1400" b="1" i="0" u="none" strike="noStrike" dirty="0">
                          <a:solidFill>
                            <a:srgbClr val="000099"/>
                          </a:solidFill>
                          <a:latin typeface="Arial Narrow"/>
                        </a:rPr>
                        <a:t>16/10-17/10</a:t>
                      </a: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7313" indent="0" algn="l" fontAlgn="ctr"/>
                      <a:r>
                        <a:rPr lang="ru-RU" sz="1400" b="1" i="0" u="none" strike="noStrike" smtClean="0">
                          <a:solidFill>
                            <a:srgbClr val="000099"/>
                          </a:solidFill>
                          <a:latin typeface="Arial Narrow"/>
                        </a:rPr>
                        <a:t>СОШ №</a:t>
                      </a:r>
                      <a:r>
                        <a:rPr lang="ru-RU" sz="1400" b="1" i="0" u="none" strike="noStrike" dirty="0">
                          <a:solidFill>
                            <a:srgbClr val="000099"/>
                          </a:solidFill>
                          <a:latin typeface="Arial Narrow"/>
                        </a:rPr>
                        <a:t>6</a:t>
                      </a:r>
                    </a:p>
                  </a:txBody>
                  <a:tcPr marL="7265" marR="7265" marT="72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99"/>
                          </a:solidFill>
                          <a:latin typeface="Arial Narrow"/>
                        </a:rPr>
                        <a:t>56</a:t>
                      </a:r>
                    </a:p>
                  </a:txBody>
                  <a:tcPr marL="7265" marR="7265" marT="72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7313" indent="0" algn="l" fontAlgn="ctr"/>
                      <a:r>
                        <a:rPr lang="ru-RU" sz="1400" b="1" i="0" u="none" strike="noStrike" smtClean="0">
                          <a:solidFill>
                            <a:srgbClr val="000099"/>
                          </a:solidFill>
                          <a:latin typeface="Arial Narrow"/>
                        </a:rPr>
                        <a:t>Рамазанова Л.Г., Павловская И.А</a:t>
                      </a:r>
                      <a:r>
                        <a:rPr lang="ru-RU" sz="1400" b="1" i="0" u="none" strike="noStrike" dirty="0">
                          <a:solidFill>
                            <a:srgbClr val="000099"/>
                          </a:solidFill>
                          <a:latin typeface="Arial Narrow"/>
                        </a:rPr>
                        <a:t>.</a:t>
                      </a:r>
                    </a:p>
                  </a:txBody>
                  <a:tcPr marL="7265" marR="7265" marT="72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621">
                <a:tc>
                  <a:txBody>
                    <a:bodyPr/>
                    <a:lstStyle/>
                    <a:p>
                      <a:pPr marL="87313" indent="0" algn="l" fontAlgn="ctr"/>
                      <a:r>
                        <a:rPr lang="ru-RU" sz="1400" b="1" i="0" u="none" strike="noStrike" dirty="0">
                          <a:solidFill>
                            <a:srgbClr val="000099"/>
                          </a:solidFill>
                          <a:latin typeface="Arial Narrow"/>
                        </a:rPr>
                        <a:t>18/10-19/10</a:t>
                      </a: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7313" indent="0" algn="l" fontAlgn="ctr"/>
                      <a:r>
                        <a:rPr lang="ru-RU" sz="1400" b="1" i="0" u="none" strike="noStrike" smtClean="0">
                          <a:solidFill>
                            <a:srgbClr val="000099"/>
                          </a:solidFill>
                          <a:latin typeface="Arial Narrow"/>
                        </a:rPr>
                        <a:t>СОШ №</a:t>
                      </a:r>
                      <a:r>
                        <a:rPr lang="ru-RU" sz="1400" b="1" i="0" u="none" strike="noStrike" dirty="0">
                          <a:solidFill>
                            <a:srgbClr val="000099"/>
                          </a:solidFill>
                          <a:latin typeface="Arial Narrow"/>
                        </a:rPr>
                        <a:t>5</a:t>
                      </a:r>
                    </a:p>
                  </a:txBody>
                  <a:tcPr marL="7265" marR="7265" marT="72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99"/>
                          </a:solidFill>
                          <a:latin typeface="Arial Narrow"/>
                        </a:rPr>
                        <a:t>68</a:t>
                      </a:r>
                    </a:p>
                  </a:txBody>
                  <a:tcPr marL="7265" marR="7265" marT="72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7313" indent="0" algn="l" fontAlgn="ctr"/>
                      <a:r>
                        <a:rPr lang="ru-RU" sz="1400" b="1" i="0" u="none" strike="noStrike" smtClean="0">
                          <a:solidFill>
                            <a:srgbClr val="000099"/>
                          </a:solidFill>
                          <a:latin typeface="Arial Narrow"/>
                        </a:rPr>
                        <a:t>Урманова Г.К., Валиахметова Р.С</a:t>
                      </a:r>
                      <a:r>
                        <a:rPr lang="ru-RU" sz="1400" b="1" i="0" u="none" strike="noStrike" dirty="0">
                          <a:solidFill>
                            <a:srgbClr val="000099"/>
                          </a:solidFill>
                          <a:latin typeface="Arial Narrow"/>
                        </a:rPr>
                        <a:t>.</a:t>
                      </a:r>
                    </a:p>
                  </a:txBody>
                  <a:tcPr marL="7265" marR="7265" marT="72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621">
                <a:tc>
                  <a:txBody>
                    <a:bodyPr/>
                    <a:lstStyle/>
                    <a:p>
                      <a:pPr marL="87313" indent="0" algn="l" fontAlgn="ctr"/>
                      <a:r>
                        <a:rPr lang="ru-RU" sz="1400" b="1" i="0" u="none" strike="noStrike" dirty="0">
                          <a:solidFill>
                            <a:srgbClr val="000099"/>
                          </a:solidFill>
                          <a:latin typeface="Arial Narrow"/>
                        </a:rPr>
                        <a:t>18/10-19/10</a:t>
                      </a: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7313" indent="0" algn="l" fontAlgn="ctr"/>
                      <a:r>
                        <a:rPr lang="ru-RU" sz="1400" b="1" i="0" u="none" strike="noStrike" smtClean="0">
                          <a:solidFill>
                            <a:srgbClr val="000099"/>
                          </a:solidFill>
                          <a:latin typeface="Arial Narrow"/>
                        </a:rPr>
                        <a:t>Тимяшевская СОШ, СОШ №</a:t>
                      </a:r>
                      <a:r>
                        <a:rPr lang="ru-RU" sz="1400" b="1" i="0" u="none" strike="noStrike" dirty="0">
                          <a:solidFill>
                            <a:srgbClr val="000099"/>
                          </a:solidFill>
                          <a:latin typeface="Arial Narrow"/>
                        </a:rPr>
                        <a:t>8</a:t>
                      </a:r>
                    </a:p>
                  </a:txBody>
                  <a:tcPr marL="7265" marR="7265" marT="72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99"/>
                          </a:solidFill>
                          <a:latin typeface="Times New Roman"/>
                        </a:rPr>
                        <a:t>60</a:t>
                      </a:r>
                    </a:p>
                  </a:txBody>
                  <a:tcPr marL="7265" marR="7265" marT="72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7313" indent="0" algn="l" fontAlgn="ctr"/>
                      <a:r>
                        <a:rPr lang="ru-RU" sz="1400" b="1" i="0" u="none" strike="noStrike" smtClean="0">
                          <a:solidFill>
                            <a:srgbClr val="000099"/>
                          </a:solidFill>
                          <a:latin typeface="Arial Narrow"/>
                        </a:rPr>
                        <a:t>Рамазанова Л.Г., Павловская И.А</a:t>
                      </a:r>
                      <a:r>
                        <a:rPr lang="ru-RU" sz="1400" b="1" i="0" u="none" strike="noStrike" dirty="0">
                          <a:solidFill>
                            <a:srgbClr val="000099"/>
                          </a:solidFill>
                          <a:latin typeface="Arial Narrow"/>
                        </a:rPr>
                        <a:t>.</a:t>
                      </a:r>
                    </a:p>
                  </a:txBody>
                  <a:tcPr marL="7265" marR="7265" marT="72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621">
                <a:tc>
                  <a:txBody>
                    <a:bodyPr/>
                    <a:lstStyle/>
                    <a:p>
                      <a:pPr marL="87313" indent="0" algn="l" fontAlgn="ctr"/>
                      <a:r>
                        <a:rPr lang="ru-RU" sz="1400" b="1" i="0" u="none" strike="noStrike" dirty="0">
                          <a:solidFill>
                            <a:srgbClr val="000099"/>
                          </a:solidFill>
                          <a:latin typeface="Arial Narrow"/>
                        </a:rPr>
                        <a:t>22/10-23/10</a:t>
                      </a: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7313" indent="0" algn="l" fontAlgn="ctr"/>
                      <a:r>
                        <a:rPr lang="ru-RU" sz="1400" b="1" i="0" u="none" strike="noStrike" smtClean="0">
                          <a:solidFill>
                            <a:srgbClr val="000099"/>
                          </a:solidFill>
                          <a:latin typeface="Arial Narrow"/>
                        </a:rPr>
                        <a:t>Шугуровская СОШ, СОШ №</a:t>
                      </a:r>
                      <a:r>
                        <a:rPr lang="ru-RU" sz="1400" b="1" i="0" u="none" strike="noStrike" dirty="0">
                          <a:solidFill>
                            <a:srgbClr val="000099"/>
                          </a:solidFill>
                          <a:latin typeface="Arial Narrow"/>
                        </a:rPr>
                        <a:t>3</a:t>
                      </a:r>
                    </a:p>
                  </a:txBody>
                  <a:tcPr marL="7265" marR="7265" marT="72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99"/>
                          </a:solidFill>
                          <a:latin typeface="Arial Narrow"/>
                        </a:rPr>
                        <a:t>65</a:t>
                      </a:r>
                    </a:p>
                  </a:txBody>
                  <a:tcPr marL="7265" marR="7265" marT="72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7313" indent="0" algn="l" fontAlgn="ctr"/>
                      <a:r>
                        <a:rPr lang="ru-RU" sz="1400" b="1" i="0" u="none" strike="noStrike" smtClean="0">
                          <a:solidFill>
                            <a:srgbClr val="000099"/>
                          </a:solidFill>
                          <a:latin typeface="Arial Narrow"/>
                        </a:rPr>
                        <a:t>Рамазанова Л.Г., Павловская И.А</a:t>
                      </a:r>
                      <a:r>
                        <a:rPr lang="ru-RU" sz="1400" b="1" i="0" u="none" strike="noStrike" dirty="0">
                          <a:solidFill>
                            <a:srgbClr val="000099"/>
                          </a:solidFill>
                          <a:latin typeface="Arial Narrow"/>
                        </a:rPr>
                        <a:t>.</a:t>
                      </a:r>
                    </a:p>
                  </a:txBody>
                  <a:tcPr marL="7265" marR="7265" marT="72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621">
                <a:tc>
                  <a:txBody>
                    <a:bodyPr/>
                    <a:lstStyle/>
                    <a:p>
                      <a:pPr marL="87313" indent="0" algn="l" fontAlgn="ctr">
                        <a:tabLst/>
                      </a:pPr>
                      <a:r>
                        <a:rPr lang="ru-RU" sz="1400" b="1" i="0" u="none" strike="noStrike" dirty="0">
                          <a:solidFill>
                            <a:srgbClr val="000099"/>
                          </a:solidFill>
                          <a:latin typeface="Arial Narrow"/>
                        </a:rPr>
                        <a:t>22/10-23/10</a:t>
                      </a: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7313" indent="0" algn="l" fontAlgn="ctr"/>
                      <a:r>
                        <a:rPr lang="ru-RU" sz="1400" b="1" i="0" u="none" strike="noStrike" smtClean="0">
                          <a:solidFill>
                            <a:srgbClr val="000099"/>
                          </a:solidFill>
                          <a:latin typeface="Arial Narrow"/>
                        </a:rPr>
                        <a:t>СОШ №10,  Гимназия №</a:t>
                      </a:r>
                      <a:r>
                        <a:rPr lang="ru-RU" sz="1400" b="1" i="0" u="none" strike="noStrike" dirty="0">
                          <a:solidFill>
                            <a:srgbClr val="000099"/>
                          </a:solidFill>
                          <a:latin typeface="Arial Narrow"/>
                        </a:rPr>
                        <a:t>11</a:t>
                      </a:r>
                    </a:p>
                  </a:txBody>
                  <a:tcPr marL="7265" marR="7265" marT="72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99"/>
                          </a:solidFill>
                          <a:latin typeface="Times New Roman"/>
                        </a:rPr>
                        <a:t>62</a:t>
                      </a:r>
                    </a:p>
                  </a:txBody>
                  <a:tcPr marL="7265" marR="7265" marT="72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7313" indent="0" algn="l" fontAlgn="ctr"/>
                      <a:r>
                        <a:rPr lang="ru-RU" sz="1400" b="1" i="0" u="none" strike="noStrike" smtClean="0">
                          <a:solidFill>
                            <a:srgbClr val="000099"/>
                          </a:solidFill>
                          <a:latin typeface="Arial Narrow"/>
                        </a:rPr>
                        <a:t>Урманова Г.К., Валиахметова Р.С</a:t>
                      </a:r>
                      <a:r>
                        <a:rPr lang="ru-RU" sz="1400" b="1" i="0" u="none" strike="noStrike" dirty="0">
                          <a:solidFill>
                            <a:srgbClr val="000099"/>
                          </a:solidFill>
                          <a:latin typeface="Arial Narrow"/>
                        </a:rPr>
                        <a:t>.</a:t>
                      </a:r>
                    </a:p>
                  </a:txBody>
                  <a:tcPr marL="7265" marR="7265" marT="72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621">
                <a:tc>
                  <a:txBody>
                    <a:bodyPr/>
                    <a:lstStyle/>
                    <a:p>
                      <a:pPr marL="87313" indent="0" algn="l" fontAlgn="ctr"/>
                      <a:r>
                        <a:rPr lang="ru-RU" sz="1400" b="1" i="0" u="none" strike="noStrike" dirty="0">
                          <a:solidFill>
                            <a:srgbClr val="000099"/>
                          </a:solidFill>
                          <a:latin typeface="Arial Narrow"/>
                        </a:rPr>
                        <a:t>24/10-25/10</a:t>
                      </a: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7313" indent="0" algn="l" fontAlgn="ctr"/>
                      <a:r>
                        <a:rPr lang="ru-RU" sz="1400" b="1" i="0" u="none" strike="noStrike" smtClean="0">
                          <a:solidFill>
                            <a:srgbClr val="000099"/>
                          </a:solidFill>
                          <a:latin typeface="Arial Narrow"/>
                        </a:rPr>
                        <a:t>ООШ №1,  СОШ №4, СОШ №</a:t>
                      </a:r>
                      <a:r>
                        <a:rPr lang="ru-RU" sz="1400" b="1" i="0" u="none" strike="noStrike" dirty="0">
                          <a:solidFill>
                            <a:srgbClr val="000099"/>
                          </a:solidFill>
                          <a:latin typeface="Arial Narrow"/>
                        </a:rPr>
                        <a:t>13</a:t>
                      </a:r>
                    </a:p>
                  </a:txBody>
                  <a:tcPr marL="7265" marR="7265" marT="72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99"/>
                          </a:solidFill>
                          <a:latin typeface="Arial Narrow"/>
                        </a:rPr>
                        <a:t>59</a:t>
                      </a:r>
                    </a:p>
                  </a:txBody>
                  <a:tcPr marL="7265" marR="7265" marT="72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7313" indent="0" algn="l" fontAlgn="ctr"/>
                      <a:r>
                        <a:rPr lang="ru-RU" sz="1400" b="1" i="0" u="none" strike="noStrike" smtClean="0">
                          <a:solidFill>
                            <a:srgbClr val="000099"/>
                          </a:solidFill>
                          <a:latin typeface="Arial Narrow"/>
                        </a:rPr>
                        <a:t>Рамазанова Л.Г., Павловская И.А</a:t>
                      </a:r>
                      <a:r>
                        <a:rPr lang="ru-RU" sz="1400" b="1" i="0" u="none" strike="noStrike" dirty="0">
                          <a:solidFill>
                            <a:srgbClr val="000099"/>
                          </a:solidFill>
                          <a:latin typeface="Arial Narrow"/>
                        </a:rPr>
                        <a:t>.</a:t>
                      </a:r>
                    </a:p>
                  </a:txBody>
                  <a:tcPr marL="7265" marR="7265" marT="72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72706" name="Picture 2" descr="https://edu.tatar.ru/upload/gallery_photo/4831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2071678"/>
            <a:ext cx="4572032" cy="34290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smtClean="0"/>
              <a:t>Реализация проекта  «Совершенствование качества преподавания в Республике Татарстан» - </a:t>
            </a:r>
            <a:r>
              <a:rPr lang="en-US" sz="2800" smtClean="0"/>
              <a:t>II</a:t>
            </a:r>
            <a:r>
              <a:rPr lang="ru-RU" sz="2800" smtClean="0"/>
              <a:t> этап</a:t>
            </a:r>
            <a:r>
              <a:rPr lang="en-US" sz="2800" smtClean="0"/>
              <a:t> – 201</a:t>
            </a:r>
            <a:r>
              <a:rPr lang="ru-RU" sz="2800" smtClean="0"/>
              <a:t>4</a:t>
            </a:r>
            <a:r>
              <a:rPr lang="en-US" sz="2800" smtClean="0"/>
              <a:t> </a:t>
            </a:r>
            <a:r>
              <a:rPr lang="ru-RU" sz="2800" smtClean="0"/>
              <a:t>год 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58</a:t>
            </a:fld>
            <a:endParaRPr lang="ru-RU"/>
          </a:p>
        </p:txBody>
      </p:sp>
      <p:graphicFrame>
        <p:nvGraphicFramePr>
          <p:cNvPr id="5" name="Содержимое 6"/>
          <p:cNvGraphicFramePr>
            <a:graphicFrameLocks/>
          </p:cNvGraphicFramePr>
          <p:nvPr/>
        </p:nvGraphicFramePr>
        <p:xfrm>
          <a:off x="285720" y="1785926"/>
          <a:ext cx="4786347" cy="4338642"/>
        </p:xfrm>
        <a:graphic>
          <a:graphicData uri="http://schemas.openxmlformats.org/drawingml/2006/table">
            <a:tbl>
              <a:tblPr/>
              <a:tblGrid>
                <a:gridCol w="672462"/>
                <a:gridCol w="2294281"/>
                <a:gridCol w="672462"/>
                <a:gridCol w="1147142"/>
              </a:tblGrid>
              <a:tr h="6429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smtClean="0">
                          <a:solidFill>
                            <a:srgbClr val="000099"/>
                          </a:solidFill>
                          <a:latin typeface="Times New Roman"/>
                        </a:rPr>
                        <a:t>Даты </a:t>
                      </a:r>
                      <a:endParaRPr lang="ru-RU" sz="1200" b="1" i="0" u="none" strike="noStrike" dirty="0">
                        <a:solidFill>
                          <a:srgbClr val="000099"/>
                        </a:solidFill>
                        <a:latin typeface="Times New Roman"/>
                      </a:endParaRPr>
                    </a:p>
                  </a:txBody>
                  <a:tcPr marL="7265" marR="7265" marT="72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99"/>
                          </a:solidFill>
                          <a:latin typeface="Times New Roman"/>
                        </a:rPr>
                        <a:t>Школы</a:t>
                      </a:r>
                      <a:endParaRPr lang="ru-RU" sz="1200" b="1" i="0" u="none" strike="noStrike" dirty="0">
                        <a:solidFill>
                          <a:srgbClr val="000099"/>
                        </a:solidFill>
                        <a:latin typeface="Times New Roman"/>
                      </a:endParaRPr>
                    </a:p>
                  </a:txBody>
                  <a:tcPr marL="7265" marR="7265" marT="72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smtClean="0">
                          <a:solidFill>
                            <a:srgbClr val="000099"/>
                          </a:solidFill>
                          <a:latin typeface="Times New Roman"/>
                        </a:rPr>
                        <a:t>Кол-во учителей</a:t>
                      </a:r>
                      <a:endParaRPr lang="ru-RU" sz="1200" b="1" i="0" u="none" strike="noStrike" dirty="0">
                        <a:solidFill>
                          <a:srgbClr val="000099"/>
                        </a:solidFill>
                        <a:latin typeface="Times New Roman"/>
                      </a:endParaRPr>
                    </a:p>
                  </a:txBody>
                  <a:tcPr marL="7265" marR="7265" marT="72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smtClean="0">
                          <a:solidFill>
                            <a:srgbClr val="000099"/>
                          </a:solidFill>
                          <a:latin typeface="Times New Roman"/>
                        </a:rPr>
                        <a:t>Тренеры  ИМЦ</a:t>
                      </a:r>
                      <a:endParaRPr lang="ru-RU" sz="1200" b="1" i="0" u="none" strike="noStrike" dirty="0">
                        <a:solidFill>
                          <a:srgbClr val="000099"/>
                        </a:solidFill>
                        <a:latin typeface="Times New Roman"/>
                      </a:endParaRPr>
                    </a:p>
                  </a:txBody>
                  <a:tcPr marL="7265" marR="7265" marT="72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7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99"/>
                          </a:solidFill>
                          <a:latin typeface="Arial"/>
                        </a:rPr>
                        <a:t>24/03-25/03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7313" indent="0" algn="l" fontAlgn="t"/>
                      <a:r>
                        <a:rPr lang="ru-RU" sz="1200" b="1" i="0" u="none" strike="noStrike" smtClean="0">
                          <a:solidFill>
                            <a:srgbClr val="000099"/>
                          </a:solidFill>
                          <a:latin typeface="Arial"/>
                        </a:rPr>
                        <a:t>Мордва-Кармалкинская ООШ,  Сарабикуловская ООШ,  Нижнечершилинская СОШ,  Федотовская ООШ,  Куакбашская ООШ</a:t>
                      </a:r>
                      <a:endParaRPr lang="ru-RU" sz="1200" b="1" i="0" u="none" strike="noStrike" dirty="0">
                        <a:solidFill>
                          <a:srgbClr val="000099"/>
                        </a:solidFill>
                        <a:latin typeface="Arial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99"/>
                          </a:solidFill>
                          <a:latin typeface="Arial"/>
                        </a:rPr>
                        <a:t>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smtClean="0">
                          <a:solidFill>
                            <a:srgbClr val="000099"/>
                          </a:solidFill>
                          <a:latin typeface="Arial"/>
                        </a:rPr>
                        <a:t>Рамазанова Л.Г., Павловская И.А</a:t>
                      </a:r>
                      <a:r>
                        <a:rPr lang="ru-RU" sz="1200" b="1" i="0" u="none" strike="noStrike" dirty="0">
                          <a:solidFill>
                            <a:srgbClr val="000099"/>
                          </a:solidFill>
                          <a:latin typeface="Arial"/>
                        </a:rPr>
                        <a:t>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7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99"/>
                          </a:solidFill>
                          <a:latin typeface="Arial"/>
                        </a:rPr>
                        <a:t>25/03-26/03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7313" indent="0" algn="l" fontAlgn="t"/>
                      <a:r>
                        <a:rPr lang="ru-RU" sz="1200" b="1" i="0" u="none" strike="noStrike" smtClean="0">
                          <a:solidFill>
                            <a:srgbClr val="000099"/>
                          </a:solidFill>
                          <a:latin typeface="Arial"/>
                        </a:rPr>
                        <a:t>Каркалинская ООШ,  Зеленорощинская СОШ,  Урдалинская ООШ,  Староиштерякская ООШ,  Новоиштерякская НШ-ДС</a:t>
                      </a:r>
                      <a:endParaRPr lang="ru-RU" sz="1200" b="1" i="0" u="none" strike="noStrike" dirty="0">
                        <a:solidFill>
                          <a:srgbClr val="000099"/>
                        </a:solidFill>
                        <a:latin typeface="Arial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99"/>
                          </a:solidFill>
                          <a:latin typeface="Arial"/>
                        </a:rPr>
                        <a:t>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smtClean="0">
                          <a:solidFill>
                            <a:srgbClr val="000099"/>
                          </a:solidFill>
                          <a:latin typeface="Arial"/>
                        </a:rPr>
                        <a:t>Урманова Г.К., Валиахметова Р.С</a:t>
                      </a:r>
                      <a:r>
                        <a:rPr lang="ru-RU" sz="1200" b="1" i="0" u="none" strike="noStrike" dirty="0">
                          <a:solidFill>
                            <a:srgbClr val="000099"/>
                          </a:solidFill>
                          <a:latin typeface="Arial"/>
                        </a:rPr>
                        <a:t>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7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99"/>
                          </a:solidFill>
                          <a:latin typeface="Arial"/>
                        </a:rPr>
                        <a:t>26/03-27/03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7313" indent="0" algn="l" fontAlgn="t"/>
                      <a:r>
                        <a:rPr lang="ru-RU" sz="1200" b="1" i="0" u="none" strike="noStrike" smtClean="0">
                          <a:solidFill>
                            <a:srgbClr val="000099"/>
                          </a:solidFill>
                          <a:latin typeface="Arial"/>
                        </a:rPr>
                        <a:t>Новосережкинская СОШ,  Старокувакская СОШ,  Урмышлинская ООШ,  Керлигачская ООШ</a:t>
                      </a:r>
                      <a:endParaRPr lang="ru-RU" sz="1200" b="1" i="0" u="none" strike="noStrike" dirty="0">
                        <a:solidFill>
                          <a:srgbClr val="000099"/>
                        </a:solidFill>
                        <a:latin typeface="Arial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99"/>
                          </a:solidFill>
                          <a:latin typeface="Arial"/>
                        </a:rPr>
                        <a:t>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smtClean="0">
                          <a:solidFill>
                            <a:srgbClr val="000099"/>
                          </a:solidFill>
                          <a:latin typeface="Arial"/>
                        </a:rPr>
                        <a:t>Рамазанова Л.Г., Павловская И.А</a:t>
                      </a:r>
                      <a:r>
                        <a:rPr lang="ru-RU" sz="1200" b="1" i="0" u="none" strike="noStrike" dirty="0">
                          <a:solidFill>
                            <a:srgbClr val="000099"/>
                          </a:solidFill>
                          <a:latin typeface="Arial"/>
                        </a:rPr>
                        <a:t>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7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99"/>
                          </a:solidFill>
                          <a:latin typeface="Arial"/>
                        </a:rPr>
                        <a:t>27/03-28/03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7313" indent="0" algn="l" fontAlgn="t"/>
                      <a:r>
                        <a:rPr lang="ru-RU" sz="1200" b="1" i="0" u="none" strike="noStrike" smtClean="0">
                          <a:solidFill>
                            <a:srgbClr val="000099"/>
                          </a:solidFill>
                          <a:latin typeface="Arial"/>
                        </a:rPr>
                        <a:t>Ивановская ООШ,  Старописьмянская ООШ,  Подлесная ООШ,  Новочершилинская ООШ,  Сугушлинская ООШ,  Зай-Каратайская ООШ</a:t>
                      </a:r>
                      <a:endParaRPr lang="ru-RU" sz="1200" b="1" i="0" u="none" strike="noStrike" dirty="0">
                        <a:solidFill>
                          <a:srgbClr val="000099"/>
                        </a:solidFill>
                        <a:latin typeface="Arial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99"/>
                          </a:solidFill>
                          <a:latin typeface="Arial"/>
                        </a:rPr>
                        <a:t>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smtClean="0">
                          <a:solidFill>
                            <a:srgbClr val="000099"/>
                          </a:solidFill>
                          <a:latin typeface="Arial"/>
                        </a:rPr>
                        <a:t>Урманова Г.К., Валиахметова Р.С</a:t>
                      </a:r>
                      <a:r>
                        <a:rPr lang="ru-RU" sz="1200" b="1" i="0" u="none" strike="noStrike" dirty="0">
                          <a:solidFill>
                            <a:srgbClr val="000099"/>
                          </a:solidFill>
                          <a:latin typeface="Arial"/>
                        </a:rPr>
                        <a:t>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Рисунок 5" descr="638956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214942" y="2357430"/>
            <a:ext cx="3524274" cy="2643206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274638"/>
            <a:ext cx="6972320" cy="1143000"/>
          </a:xfrm>
        </p:spPr>
        <p:txBody>
          <a:bodyPr>
            <a:normAutofit fontScale="90000"/>
          </a:bodyPr>
          <a:lstStyle/>
          <a:p>
            <a:r>
              <a:rPr lang="ru-RU" smtClean="0"/>
              <a:t>Подготовка к профессиональным конкурсам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857364"/>
            <a:ext cx="5000660" cy="3840171"/>
          </a:xfrm>
        </p:spPr>
        <p:txBody>
          <a:bodyPr>
            <a:normAutofit/>
          </a:bodyPr>
          <a:lstStyle/>
          <a:p>
            <a:pPr marL="182563" indent="-182563"/>
            <a:r>
              <a:rPr lang="ru-RU" sz="2200" smtClean="0"/>
              <a:t>Елистратова Эльза Талгатовна, </a:t>
            </a:r>
            <a:br>
              <a:rPr lang="ru-RU" sz="2200" smtClean="0"/>
            </a:br>
            <a:r>
              <a:rPr lang="ru-RU" sz="2200" smtClean="0"/>
              <a:t>учитель начальных классов СОШ №7 – лауреат конкурса  «Учитель года» 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smtClean="0"/>
              <a:t>(4 место</a:t>
            </a:r>
            <a:r>
              <a:rPr lang="ru-RU" sz="2200" dirty="0" smtClean="0"/>
              <a:t>)</a:t>
            </a:r>
          </a:p>
          <a:p>
            <a:pPr marL="182563" indent="-182563"/>
            <a:r>
              <a:rPr lang="ru-RU" sz="2200" smtClean="0"/>
              <a:t>Зарубежнова Людмила Дмитриевна, классный руководитель СОШ№ 5 – 2   место в конкурсе «Классный руководитель года» </a:t>
            </a:r>
            <a:endParaRPr lang="ru-RU" sz="220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59</a:t>
            </a:fld>
            <a:endParaRPr lang="ru-RU"/>
          </a:p>
        </p:txBody>
      </p:sp>
      <p:pic>
        <p:nvPicPr>
          <p:cNvPr id="74756" name="Picture 4" descr="&amp;Vcy; &amp;Kcy;&amp;acy;&amp;zcy;&amp;acy;&amp;ncy;&amp;icy; &amp;scy;&amp;tcy;&amp;acy;&amp;rcy;&amp;tcy;&amp;ocy;&amp;vcy;&amp;acy;&amp;lcy; &amp;fcy;&amp;icy;&amp;ncy;&amp;acy;&amp;lcy;&amp;softcy;&amp;ncy;&amp;ycy;&amp;jcy; &amp;ecy;&amp;tcy;&amp;acy;&amp;pcy; &amp;rcy;&amp;iecy;&amp;scy;&amp;pcy;&amp;ucy;&amp;bcy;&amp;lcy;&amp;icy;&amp;kcy;&amp;acy;&amp;ncy;&amp;scy;&amp;kcy;&amp;ocy;&amp;gcy;&amp;ocy; &amp;kcy;&amp;ocy;&amp;ncy;&amp;kcy;&amp;ucy;&amp;rcy;&amp;scy;&amp;acy; «&amp;Ucy;&amp;chcy;&amp;icy;&amp;tcy;&amp;iecy;&amp;lcy;&amp;softcy; &amp;gcy;&amp;ocy;&amp;dcy;&amp;acy;-2014»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2071678"/>
            <a:ext cx="3808195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Профессиональные достижения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600200"/>
            <a:ext cx="5000660" cy="4972072"/>
          </a:xfrm>
        </p:spPr>
        <p:txBody>
          <a:bodyPr>
            <a:normAutofit lnSpcReduction="10000"/>
          </a:bodyPr>
          <a:lstStyle/>
          <a:p>
            <a:r>
              <a:rPr lang="ru-RU" sz="2400" smtClean="0"/>
              <a:t>Победители  конкурса «Лучший билингвальный детский сад</a:t>
            </a:r>
            <a:r>
              <a:rPr lang="ru-RU" sz="2400" dirty="0" smtClean="0"/>
              <a:t>»</a:t>
            </a:r>
          </a:p>
          <a:p>
            <a:pPr lvl="1">
              <a:buFont typeface="Courier New" pitchFamily="49" charset="0"/>
              <a:buChar char="o"/>
            </a:pPr>
            <a:r>
              <a:rPr lang="ru-RU" sz="2000" smtClean="0"/>
              <a:t>детский сад общеразвивающего вида №</a:t>
            </a:r>
            <a:r>
              <a:rPr lang="ru-RU" sz="2000" dirty="0" smtClean="0"/>
              <a:t>10</a:t>
            </a:r>
          </a:p>
          <a:p>
            <a:pPr lvl="1">
              <a:buFont typeface="Courier New" pitchFamily="49" charset="0"/>
              <a:buChar char="o"/>
            </a:pPr>
            <a:r>
              <a:rPr lang="ru-RU" sz="2000" smtClean="0"/>
              <a:t>воспитатель ДОУ №10 Гайнутдинова Аймара Марсиловна</a:t>
            </a:r>
            <a:endParaRPr lang="ru-RU" sz="2000" dirty="0" smtClean="0"/>
          </a:p>
          <a:p>
            <a:r>
              <a:rPr lang="ru-RU" sz="2400" smtClean="0"/>
              <a:t>Конкурс «Воспитатель года – 2014</a:t>
            </a:r>
            <a:r>
              <a:rPr lang="ru-RU" sz="2400" dirty="0" smtClean="0"/>
              <a:t>»</a:t>
            </a:r>
          </a:p>
          <a:p>
            <a:pPr lvl="1">
              <a:buFont typeface="Courier New" pitchFamily="49" charset="0"/>
              <a:buChar char="o"/>
            </a:pPr>
            <a:r>
              <a:rPr lang="ru-RU" sz="2000" smtClean="0"/>
              <a:t>Призер - Тахауова Флера Расимовна, воспитатель ДОУ</a:t>
            </a:r>
            <a:r>
              <a:rPr lang="ru-RU" sz="2000" dirty="0" smtClean="0"/>
              <a:t>№15</a:t>
            </a:r>
          </a:p>
          <a:p>
            <a:pPr lvl="1">
              <a:buFont typeface="Courier New" pitchFamily="49" charset="0"/>
              <a:buChar char="o"/>
            </a:pPr>
            <a:r>
              <a:rPr lang="ru-RU" sz="2000" smtClean="0"/>
              <a:t>Номинант - Ахметова Ландыш Мунировна, воспитатель ДОУ № 32</a:t>
            </a:r>
            <a:endParaRPr lang="ru-RU" sz="2000" dirty="0" smtClean="0"/>
          </a:p>
          <a:p>
            <a:r>
              <a:rPr lang="ru-RU" sz="2400" smtClean="0"/>
              <a:t>Конкурс  «Зеленый огонек</a:t>
            </a:r>
            <a:r>
              <a:rPr lang="ru-RU" sz="2400" dirty="0" smtClean="0"/>
              <a:t>»</a:t>
            </a:r>
          </a:p>
          <a:p>
            <a:pPr lvl="1">
              <a:buFont typeface="Courier New" pitchFamily="49" charset="0"/>
              <a:buChar char="o"/>
            </a:pPr>
            <a:r>
              <a:rPr lang="ru-RU" sz="2000" smtClean="0"/>
              <a:t>Лауреат - Бабникова Галина Васильевна, воспитатель ДОУ №26 </a:t>
            </a:r>
            <a:endParaRPr lang="ru-RU" sz="1600" dirty="0"/>
          </a:p>
          <a:p>
            <a:pPr lvl="1">
              <a:buFont typeface="Courier New" pitchFamily="49" charset="0"/>
              <a:buChar char="o"/>
            </a:pPr>
            <a:endParaRPr lang="ru-RU" sz="2000" dirty="0" smtClean="0"/>
          </a:p>
          <a:p>
            <a:pPr lvl="1"/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52226" name="Picture 2" descr="https://edu.tatar.ru/upload/news/51987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2500306"/>
            <a:ext cx="3468436" cy="228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Аттестация педагогических работников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60</a:t>
            </a:fld>
            <a:endParaRPr lang="ru-RU"/>
          </a:p>
        </p:txBody>
      </p:sp>
      <p:graphicFrame>
        <p:nvGraphicFramePr>
          <p:cNvPr id="5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Аттестация педагогических работников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1406" y="1643049"/>
          <a:ext cx="8929714" cy="4714908"/>
        </p:xfrm>
        <a:graphic>
          <a:graphicData uri="http://schemas.openxmlformats.org/drawingml/2006/table">
            <a:tbl>
              <a:tblPr/>
              <a:tblGrid>
                <a:gridCol w="1295782"/>
                <a:gridCol w="636161"/>
                <a:gridCol w="636161"/>
                <a:gridCol w="636161"/>
                <a:gridCol w="636161"/>
                <a:gridCol w="636161"/>
                <a:gridCol w="636161"/>
                <a:gridCol w="636161"/>
                <a:gridCol w="636161"/>
                <a:gridCol w="687292"/>
                <a:gridCol w="585030"/>
                <a:gridCol w="636161"/>
                <a:gridCol w="636161"/>
              </a:tblGrid>
              <a:tr h="785818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Учебный</a:t>
                      </a:r>
                      <a:r>
                        <a:rPr lang="ru-RU" sz="1600" baseline="0" smtClean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год</a:t>
                      </a:r>
                      <a:endParaRPr lang="ru-RU" sz="14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Всего (%)</a:t>
                      </a:r>
                      <a:endParaRPr lang="ru-RU" sz="14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Высшая (%)</a:t>
                      </a:r>
                      <a:endParaRPr lang="ru-RU" sz="14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Первая (%)</a:t>
                      </a:r>
                      <a:endParaRPr lang="ru-RU" sz="14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Вторая (%)</a:t>
                      </a:r>
                      <a:endParaRPr lang="ru-RU" sz="14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58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ЛМР</a:t>
                      </a:r>
                      <a:endParaRPr lang="ru-RU" sz="14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РТ</a:t>
                      </a:r>
                      <a:endParaRPr lang="ru-RU" sz="140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+ / -</a:t>
                      </a:r>
                      <a:endParaRPr lang="ru-RU" sz="14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ЛМР</a:t>
                      </a:r>
                      <a:endParaRPr lang="ru-RU" sz="14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РТ</a:t>
                      </a:r>
                      <a:endParaRPr lang="ru-RU" sz="14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+ / -</a:t>
                      </a:r>
                      <a:endParaRPr lang="ru-RU" sz="14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ЛМР</a:t>
                      </a:r>
                      <a:endParaRPr lang="ru-RU" sz="140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РТ</a:t>
                      </a:r>
                      <a:endParaRPr lang="ru-RU" sz="140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+ / -</a:t>
                      </a:r>
                      <a:endParaRPr lang="ru-RU" sz="14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ЛМР</a:t>
                      </a:r>
                      <a:endParaRPr lang="ru-RU" sz="140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РТ</a:t>
                      </a:r>
                      <a:endParaRPr lang="ru-RU" sz="140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+ / -</a:t>
                      </a:r>
                      <a:endParaRPr lang="ru-RU" sz="14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2010-2011</a:t>
                      </a:r>
                      <a:endParaRPr lang="ru-RU" sz="18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81</a:t>
                      </a:r>
                      <a:endParaRPr lang="ru-RU" sz="18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82,4</a:t>
                      </a:r>
                      <a:endParaRPr lang="ru-RU" sz="18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smtClean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- 1,4</a:t>
                      </a:r>
                      <a:endParaRPr lang="ru-RU" sz="18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7,2</a:t>
                      </a:r>
                      <a:endParaRPr lang="ru-RU" sz="18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12,2</a:t>
                      </a:r>
                      <a:endParaRPr lang="ru-RU" sz="18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-5</a:t>
                      </a:r>
                      <a:endParaRPr lang="ru-RU" sz="18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42,3</a:t>
                      </a:r>
                      <a:endParaRPr lang="ru-RU" sz="18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43,9</a:t>
                      </a:r>
                      <a:endParaRPr lang="ru-RU" sz="18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- 1,6</a:t>
                      </a:r>
                      <a:endParaRPr lang="ru-RU" sz="18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31,5</a:t>
                      </a:r>
                      <a:endParaRPr lang="ru-RU" sz="180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26,3</a:t>
                      </a:r>
                      <a:endParaRPr lang="ru-RU" sz="180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+5,2</a:t>
                      </a:r>
                      <a:endParaRPr lang="ru-RU" sz="180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2011-2012</a:t>
                      </a:r>
                      <a:endParaRPr lang="ru-RU" sz="180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77</a:t>
                      </a:r>
                      <a:endParaRPr lang="ru-RU" sz="18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77,1</a:t>
                      </a:r>
                      <a:endParaRPr lang="ru-RU" sz="18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-0,1</a:t>
                      </a:r>
                      <a:endParaRPr lang="ru-RU" sz="18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8,9</a:t>
                      </a:r>
                      <a:endParaRPr lang="ru-RU" sz="18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12,5</a:t>
                      </a:r>
                      <a:endParaRPr lang="ru-RU" sz="18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-3,6</a:t>
                      </a:r>
                      <a:endParaRPr lang="ru-RU" sz="18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45,3</a:t>
                      </a:r>
                      <a:endParaRPr lang="ru-RU" sz="18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42,2</a:t>
                      </a:r>
                      <a:endParaRPr lang="ru-RU" sz="18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+ 3,1</a:t>
                      </a:r>
                      <a:endParaRPr lang="ru-RU" sz="18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21,1</a:t>
                      </a:r>
                      <a:endParaRPr lang="ru-RU" sz="18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22,4</a:t>
                      </a:r>
                      <a:endParaRPr lang="ru-RU" sz="180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-1,3</a:t>
                      </a:r>
                      <a:endParaRPr lang="ru-RU" sz="180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2012-2013</a:t>
                      </a:r>
                      <a:endParaRPr lang="ru-RU" sz="18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77,5</a:t>
                      </a:r>
                      <a:endParaRPr lang="ru-RU" sz="18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74,2</a:t>
                      </a:r>
                      <a:endParaRPr lang="ru-RU" sz="18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+3,3</a:t>
                      </a:r>
                      <a:endParaRPr lang="ru-RU" sz="18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12,4</a:t>
                      </a:r>
                      <a:endParaRPr lang="ru-RU" sz="18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15,8</a:t>
                      </a:r>
                      <a:endParaRPr lang="ru-RU" sz="18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-3,4</a:t>
                      </a:r>
                      <a:endParaRPr lang="ru-RU" sz="180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46</a:t>
                      </a:r>
                      <a:endParaRPr lang="ru-RU" sz="180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45,5</a:t>
                      </a:r>
                      <a:endParaRPr lang="ru-RU" sz="18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+0,5</a:t>
                      </a:r>
                      <a:endParaRPr lang="ru-RU" sz="18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18,7</a:t>
                      </a:r>
                      <a:endParaRPr lang="ru-RU" sz="18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12,9</a:t>
                      </a:r>
                      <a:endParaRPr lang="ru-RU" sz="18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+5,8</a:t>
                      </a:r>
                      <a:endParaRPr lang="ru-RU" sz="18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2013-2014</a:t>
                      </a:r>
                      <a:endParaRPr lang="ru-RU" sz="180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75</a:t>
                      </a:r>
                      <a:endParaRPr lang="ru-RU" sz="180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solidFill>
                          <a:srgbClr val="000099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solidFill>
                          <a:srgbClr val="000099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14,1</a:t>
                      </a:r>
                      <a:endParaRPr lang="ru-RU" sz="180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000099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000099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50,5</a:t>
                      </a:r>
                      <a:endParaRPr lang="ru-RU" sz="18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000099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000099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10,4</a:t>
                      </a:r>
                      <a:endParaRPr lang="ru-RU" sz="1800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000099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000099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61</a:t>
            </a:fld>
            <a:endParaRPr lang="ru-RU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Участие в </a:t>
            </a:r>
            <a:r>
              <a:rPr lang="ru-RU" dirty="0" err="1" smtClean="0"/>
              <a:t>грантовых</a:t>
            </a:r>
            <a:r>
              <a:rPr lang="ru-RU" dirty="0" smtClean="0"/>
              <a:t> программах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«Наш лучший учитель» </a:t>
            </a:r>
            <a:endParaRPr lang="ru-RU" dirty="0" smtClean="0"/>
          </a:p>
          <a:p>
            <a:pPr lvl="1"/>
            <a:r>
              <a:rPr lang="ru-RU" dirty="0" smtClean="0"/>
              <a:t>55 </a:t>
            </a:r>
            <a:r>
              <a:rPr lang="ru-RU" dirty="0"/>
              <a:t>учителей </a:t>
            </a:r>
            <a:endParaRPr lang="ru-RU" dirty="0" smtClean="0"/>
          </a:p>
          <a:p>
            <a:r>
              <a:rPr lang="ru-RU" dirty="0" smtClean="0"/>
              <a:t>«</a:t>
            </a:r>
            <a:r>
              <a:rPr lang="ru-RU" dirty="0"/>
              <a:t>Наш новый  учитель» </a:t>
            </a:r>
            <a:endParaRPr lang="ru-RU" dirty="0" smtClean="0"/>
          </a:p>
          <a:p>
            <a:pPr lvl="1"/>
            <a:r>
              <a:rPr lang="ru-RU" dirty="0" smtClean="0"/>
              <a:t>12 </a:t>
            </a:r>
            <a:r>
              <a:rPr lang="ru-RU" dirty="0"/>
              <a:t>учителей </a:t>
            </a:r>
            <a:endParaRPr lang="ru-RU" dirty="0" smtClean="0"/>
          </a:p>
          <a:p>
            <a:r>
              <a:rPr lang="ru-RU" dirty="0" smtClean="0"/>
              <a:t>«Наш лучший директор» </a:t>
            </a:r>
          </a:p>
          <a:p>
            <a:pPr lvl="1"/>
            <a:r>
              <a:rPr lang="ru-RU" dirty="0" smtClean="0"/>
              <a:t>3 директора – </a:t>
            </a:r>
            <a:r>
              <a:rPr lang="ru-RU" dirty="0"/>
              <a:t>С</a:t>
            </a:r>
            <a:r>
              <a:rPr lang="ru-RU" dirty="0" smtClean="0"/>
              <a:t>ОШ № </a:t>
            </a:r>
            <a:r>
              <a:rPr lang="ru-RU" dirty="0"/>
              <a:t>6, лицея № 12, </a:t>
            </a:r>
            <a:r>
              <a:rPr lang="ru-RU" dirty="0" err="1"/>
              <a:t>Тимяшевской</a:t>
            </a:r>
            <a:r>
              <a:rPr lang="ru-RU" dirty="0"/>
              <a:t> </a:t>
            </a:r>
            <a:r>
              <a:rPr lang="ru-RU" dirty="0" smtClean="0"/>
              <a:t>СОШ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62</a:t>
            </a:fld>
            <a:endParaRPr lang="ru-RU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Воспитательная работа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korkinodetsad.ru/i/img/1e31c1686cb3a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929322" y="3571876"/>
            <a:ext cx="2857500" cy="29718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Система дополнительного образования</a:t>
            </a:r>
            <a:endParaRPr lang="ru-RU" dirty="0"/>
          </a:p>
        </p:txBody>
      </p:sp>
      <p:sp>
        <p:nvSpPr>
          <p:cNvPr id="15362" name="AutoShape 2" descr="https://edu.tatar.ru/upload/gallery_photo/34565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4" name="AutoShape 4" descr="https://edu.tatar.ru/upload/gallery_photo/34565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6" name="AutoShape 6" descr="https://edu.tatar.ru/upload/gallery_photo/34565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8" name="AutoShape 8" descr="https://edu.tatar.ru/upload/gallery_photo/34565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70" name="AutoShape 10" descr="https://edu.tatar.ru/upload/gallery_photo/34565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73" name="AutoShape 13" descr="https://edu.tatar.ru/upload/gallery_photo/19565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74" name="Picture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3214686"/>
            <a:ext cx="4491284" cy="3338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71" name="Picture 11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357554" y="1214422"/>
            <a:ext cx="2381267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75" name="Picture 1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428736"/>
            <a:ext cx="2952751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76" name="Picture 16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71472" y="4214818"/>
            <a:ext cx="3000376" cy="2245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 descr="https://edu.tatar.ru/upload/news/42968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00826" y="1571612"/>
            <a:ext cx="2095500" cy="1381126"/>
          </a:xfrm>
          <a:prstGeom prst="rect">
            <a:avLst/>
          </a:prstGeom>
          <a:noFill/>
        </p:spPr>
      </p:pic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64</a:t>
            </a:fld>
            <a:endParaRPr lang="ru-RU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Мейкертон</a:t>
            </a:r>
            <a:r>
              <a:rPr lang="ru-RU" dirty="0" smtClean="0"/>
              <a:t>  3d принтер для школьников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65</a:t>
            </a:fld>
            <a:endParaRPr lang="ru-RU"/>
          </a:p>
        </p:txBody>
      </p:sp>
      <p:sp>
        <p:nvSpPr>
          <p:cNvPr id="1028" name="AutoShape 4" descr="data:image/jpeg;base64,/9j/4AAQSkZJRgABAQAAAQABAAD/2wCEAAkGBxQTEhUUExQWFhUXGBgYGBgYFxocGxoaHBgeGhcYHRodHCggHRolHBoXITEiJSkrLi4uGB8zODMsNygtLisBCgoKDg0OGxAQGywmICQsLCw0LCwsNCwsLCwsLCwsLCwtLCwsLCwsLCwsNDQsLCwsLCwsLCwsLCwsLCwsLCwsLP/AABEIAMIBAwMBIgACEQEDEQH/xAAcAAACAgMBAQAAAAAAAAAAAAAEBgMFAAIHAQj/xABHEAACAQIEAwYDBAgDBgUFAAABAhEAAwQSITEFQVEGEyJhcYEykaFCUrHwBxQjYnLB0eEzovEWgpKywtIVQ1Nj4iRUg6PD/8QAGQEAAwEBAQAAAAAAAAAAAAAAAQIDAAQF/8QALBEAAgICAgEDAwIHAQAAAAAAAAECEQMhEjFBBCJRE2HwseEyM0JxkaHxI//aAAwDAQACEQMRAD8AYLdzOFYMSpAKmTsRIj2iicOzKZVmU9QYPzpc7EYsvhwjfFbgbR4D8OnKIYewplRasyfQS2LuMINxz6mamw/ErqQouECDAgbzJ5ef0oRRXtwaT01/r9JoUYJe4zakz7VJhWKMGUideXX3qEVItY1hD4t2MMQdBGkev8vnWhSf9f7Vodwfb5/3AqVaBiN7On5/pRGCY2mzDXQiNOf94rUrII66VKokA9RNBhtkD4yJkMZM6kaeQ02qJsYPun6V7i03oMmtZiVsQJjWtyNJoJm8Q9/wo0fCfQ0HJmPTa8607oSd+VTmtAdT6D+dDkwmqWgDI3qyt3GyDxAewoCanR/DTLZj12PU+0f0oXOTzO5/GpS1Q29hWloxh9T86gxEDU7KC3WI5/KaJNDYgjWdRER66R9aEXsNAjcRt6idYmII5T0/0g9K1bidvSJJPLLGmYAnWNBmB9KkVbI1AQTrsN/66/WtMPhbI8Kqmn7qk75t46wflT2jcWb2sYrTAbwmDIiDB09dPqK2bEiYgzpppzMdeule2+7AgZAvQARtG222noK2Vk5ZfpvvQv7jJLyiIYsHk20zp0JPPyj1rdHmd9DGv5869AQfd3nl5mfxrZQOUR5bfSsr+TSrwjyK8y1vXhoimmWgOMYwWbTPInZf4jt8tT7VYGkXt7j8zCyDoglv4iJHuFj/AIjRMBXMQ7EsWck7mTWVDhe1LKijKugjQEfgayqe35Icp/H+wbshi7ljEoXDhH/ZvMxDfC2vRo9ia6sBXKUtgNlAbvV1kZm9dJ2NPfZXiD3FcXDJDAKTpO8gCAOmg2qHNXR0zg2rL0VIoqG9dCKWYhVUSSTAAHMmgMD2hw90kJc1E/ECsx0kUzaI0WtjaOmny2+kVMDVNwrjti+5Fm6HMSRBG3MSBIg7jpXnHeOHDtbUWmuG4SPDyywYgAkkgnl9k0G0gpNuiHHdoLtvGDDmzNplVhdkiOZP3SAREb6UzqZ29aT8Nx4YhgtywVytIJMq0gEESAQRBBBEaVN2wwl+5btvZuG2tsuXHiB1jITH2REHpmmh45D8ekNqNROGGnoT/X5QRSn2f4jdzC1iGtksFa06to3hOdSdIYEbnrrQPGeKXGxlnD4ixet2G+PK8gkkKLhZQUKCB157GlbNxadMuuzvELt+07XgmdHyk2wcu3n0MieelSP/AGoPAIcM7dyrNa71lZRESCyOD0JgEE6aHyqn7bcYCJ3dls5dyjlCc1tObabNpHlrS3ozjb0XrnUeoom9jbdpZuOEDHKJ5kjYDcmh8H2ZuLbtG3iBcVVOZHUS27DK4iDtvpAO3Jd4+jX3tZQHUHIBDAo7kSzA6FdANBKwd50zsyW+x3TUAjUEAgjaCNDUZPiPoPxNQm2bNpWUEhUYKNfFlidBPPy5mlfssgW/dMvJzhpYMrtmBnbRt/k2lC6dBUbTYyYviFu1HeXETMYGZgsnyk60UlzQegpQ7bYVbmXvQe6Czn2CENLEtylRGunvWnYHHMbd6y5M2HAGaQQhUQDOwBDRtoVp4PZnDVjNxbiK2LT3XkqgmBueQA8ySKqey/adcVKhCjKJiZkTB5ciR86j7R3bWItG0LgIkZ8p91GaI3B112qt7EcBNm693NKFMqgiDLEMZjQ6Dl1+Symm6HeKUVbQ7TVRjeM2ERrjv4AwWcrHWJEADUaTI0orHY+3aXNccKPqfQc6R8e1nE2jbWbaIQy9SFUjWRqYZtAANN6yexUtF4najAn/AM5B/Ejj5kr51ZYLG2Lmtu5bcj7jqSNI2B00Fc1/2ZUnS7/ynl09/nUfFOB9zaLl5h9iBqdAI15Sxp1Rt/J1hbC6eHYADcacq3awp3Wfn1muY9m3urh5W44OIvLbXxtCWrXivONfCT8EimHFYJbqMEe6jPl8TXLrhQpBIUF5lhOutNS+DW/kamwq/d68zzqRVgAAaCudXezV7OQlxyIJRmESAJ18W/IdT5USez19EYm+HIgIEJBzMQNRvEE7a0KrpBq9Nj2TXhNc3xWNxdllUu3izZcrliQpAJK5jG43q94Rw/iV5VYYlEzCVW7lkg6jTuyRPnB8qHIzjXkZsTcyIzQWgEwAST0AA3JMD3rn9zhqBy+OuFXcljZtwziTMudkGu29NGJxd23at277FbzF8+UAQFbLllRpMjUdDrVDhk8RLdyVn4Vtkk/7zc/OaWU6MkC/+D8OO2Jvjyybf/qrKgvYJGYmXST8OU6f5a9rc2CgRH7iyBaclzGdi2o2Ea6hRpsOVMnA2ulcl74TzL+JehDR96I5/UVadkwtvCJ3yeJgTcDoCSZMhh0AgAdBRHE+DqqhsOB4jADahCfFoZkIQGHOJA1B0aOFck/FjPJpr7AnG5uYFlvOqM0BWYwGKtmUGJ1IXlpz2rnWJS5h3gg7iG1yzAIg12S/2Zw922q3s1wA54zZRm1GmWCBqdJqp4xwfD21dbQIK21bKzO6lASDoQzZtOUjTatkg7tdCQkvIhcOw+HvWr11syXQJXIZzXCSdjoD4SDy8U06cLx721RXQhlBmYJEcvLQiPKheFcYtnVlzWzoJRZkTMdDqdQeZq9wvDrF/wANt2ssoGUEaZQIAYTBGv2SOXpVfoSilI5l6zHObh9/8gPai9bNh2fMpJUM6MVLDMJkjfQGTvEwRUWBv2zhcTbw5cMqOAmZyQQhOZAxJG4kA6wSBvVb2obwm03xpEsoJR9IUhtttPxiqLE8ZGGVCGL3dclxGIXQ7tImRGojcHaaWbaaLQaasIt8Vuiwra+KWtsZ+JPxgx7GKcuC8QTHoLVxU7wEm3MMUuosq4mCQy6TpsQeVc4vcZ/WLsqFRHJZrUxluFQtx0GxV4DGNjMjabfjmKfBHDYm3atzcR0VgTC5CIBUfa8ROpkwdYAps0nkjGX90V1VjJx/Fq4sFGe2TcRrgC+M96hYEzojk2yNToSRrQ+JxdvEZbuVgFygD9mSUJgAiSZGYyQAYMeYsuz6pet28ZiLyI920VY5srNF24VOUMAPiJGh3ilLj+HFu8vdXn+NUOcfEwuDUuTmWTlExp1rhcGnVjKaHJe8vWMXatDIwtuihDJBNstAg/Za4QCDrVNwjiIt6XGyE5CCVJE6ZgYGafiHuOlc74p2lxF4Nba6wtlmJtqYQySTmA+M8tdNNhTRwnGi6ltShJyLqrazlGhDR85+ldFaRNvdj92m4wgsW1RycilnCg5iGzMIBXYlRrERNLlvELb7tbL3GddTKhZAhAJyiB4mb1C1W2OIlh+2chc5W09xVIHgaFDA+HUQdY21JNT4zHEOpzBwEclVBDNkdWyj9p+79K0XQa+CXjvEhcuW7bg/YcWwQRMhmZ/3UXbqT8/eO3ALQcGC4XPHM2iQrac4eP8AcFLqXiLqLdtd3eZfiZgwmGhhDEhiuUSd4g8gWfHWM1gC5nFuM+YKToHmZ23EEVPKq6fdnV6TJGM02uv3AOGA5i8mdZ9tTPWmngeIGe8kyAUMdCV8WnqRS3gMUpdUs2z4tAxPiLagDy5fParrhWMiyhdgWYAmZkaDQk8gZgevWowWz0fX5v8AycXGrr+/ev0Je12uGfmZSPXMNPlNIdpvC41nu208wJiOulXHbXDXcQbK2nULDEgkiSSADI6ANr60tIzWRF3K5GZdDOhSCNtdSRXQnaaR4tVTYJiLpLy2ZdNjI+lX9jCMLQLfcgIYLOxzMFE8zIFF4bH2FEML+ZdGyO/doRupyMQWHPQAedH4W8hvB8xNq2vehmjRpgAkBZggkEgnwU1gPOJY39SsJbtq11bIRHgDLmUyzk6kliW2EbyRpPh4sGGbYrr4QNIEaj3P4UL+u2nVspbvGeEUjMdSIObUTMk6+WteY1O9YqoTPaZkLhokTqpVRyO3Ma9arxknTQn1IceSZ7d7QIb/AHYJzQFOUSpbUkCNdJOwjeicDxaTlu5tCdS7KV1mCGOUQJ5D+dBYbA+NWCqjLs6qAxkEfEIOx68zWuM47h7UMy95cYGc0ZhMAhmiZGURqYBpdpW9DKUZP2uxmTF22Fy4t0ahs0tEwPDLAyIncTv5Uv4btP3Ki5bZm1XLZuMx8AEFpgshPXY1twPiKYlwlpmt3mQqoPiVc29zUD4YE60u8W7MNbL3WbvLagNr8RMx4h93nPoOtRlJORZL26GLj/Gv1m8b2iBlCgBpiE1EmMxL+lAF1RP2l0wNJVSCR96YjN0A6DXlSlxK3dR4uaGAQBGxEiCNKJ4aGu51W3cdsp0WSxEjcajTqRzrVYj0x0w2RVCm8NPvXiG8pEbxXtLg4Rf/APssSfPOB9MtZQ4CjN2DkC9be4bqjI6vOssCrACZEZVM/vURjceyXraFyLAYE5lAChddwPIGD0rn/AMZcS6rW2IMxpB30OhEH0I5VvxTtNiySGuJKkglLaRI0JBy+ulVu1QOjpWD7eYWRNx1k/atuR/lkfOoeMcZUYi3fs3Eu2wjKyKZYENmIIPiEhtJAB1rk9tmIzLrHL0qz4TxNrZzrB0IjTUHbcGDPOKe21SE87Ge7la0uUFVJJTkcpJynTT8mteEcauIwQydQAJlSDoZUyo9hVTwXjjX7jW3AHhlAJgQZI38ydI+E9aOFvxAjcGfeu/A+UFs8L1S+nmdrXf5X+A7t2blywLuGu5bVoeOxCgpyZwYl111B2idY0QHx7m01m4oJFwXAxAzKSIZcw3RhlMbSs10AYJ7d1nAz4e6S8j7HfaXLTjlqzQdtxM6VzO9byk84lT6gxPzrzHak4y8M96LjKEZR0muiW3fysNSOcgnT5VacU4rcfu0d2ZFChQzMVWAQIExGQgbVSlPgblOUj6/1ozH2ZCZTmAGhHSdJ8xEUxi54NxIW2GYs2VbbJDsCrJcU6QwGqh156kdKer3GOGOmKD2GDv/AITsivcBa2uveBidLoZ9/tcq5clpmCtBEEjUEa7x06n3qxw+Cd9soH7xAA9yQKDS2yU27VB3BeDWH/VpYst1rltzsVugABdtViCB1DdaKsZQbLIQQbVtXUxIuWx3bToN1VflvWYfDXLC/Chi5buBg2YKw+Ewp0kEiSeY3iobNhc7NqAZ+0SFOuUGZ8MmPeetLvsdzVqPn9jXi/DO7TEZWGViHKkRBDTPQ6FhVl2U7EYt0d4tWRdTKpvEh8pgyEVWIB0+KDp0qy7MrbbFA3hnBQG3m+HvF1MqfiIXKeg1MHSHBuMILhTMM4iZ/emDPtv5jrTOjY3JdgOA/R/iLNlVV0cjOSEcrJZ5BIdRIC6RI/rS4rGiwtzD3w9p4Cqp2OpZrhAYgTP9qermOe2pg676ncc/euV47s3euk3XujxM5ZnDTo3hhQCzdNBEg68qnJro6Mbd8l4LHgqxdQownMGB6MpkGDyImfQVdJjJvG3aIMFS1tYLwYbxqNSCDttrpFLvBMO9tv8AFt3AA5CqSHJUZWhXCmAdyAwGXXnV7hXbEWx36lSYm3bcBTHIqB3ZnT7M+dRfsezu9R6hZ8aVb8/7Gm33DXUukKxy6KVgDllKxoIOk6DXakniHCT+v94FLWSxvSDlAYKXKMpIYr3i6wCMp5iaZ+FcJDDVnCIYGUBUn7p1KsACNcq7UNxnh9lkIUiyczqrAMVZYy3JKgmSSwnkCRT/AFKWvJw8U3sjwVkXEU3f8Qje27qg2zC2AQoG+igb0NxvFJbtXECrK25NwurXFGYhNBs25lhLDqN/cJhUsvKPbKsqjKiMgzI5bNBUCQhySJLc+Qo3j/YW/et3TZZGa46Fg5KAqikIoYKZOvt110gr5UnZ0Y3BO5nNMZaGVzZt3pVVOZCuQHSGkEETvGupjyoXhtjGsjXbZvdypYu4YkA7uSkzm2kx6mAaN4j2O4hYGV7F1gDP7P8AaCRsctsnURzFCYew+HX44Z0uPcEsAQEZ+7aCCZVPEDBkxOhrv5Se5OzinGDftVL4G7jmMCojhlUdZAUtLhR4ZAJAUxABiqbhHB0MXCe8MK5bWGnWBPOZBI6RvNXHBr1niXgxgFoW8J3rXkABGT4maRlMklvED8RAIOtVhGHwr2MPhsUHDnNduXYS2uYAtBkGQANzEwBvSZFKSq+g4eEH12NXBUHeBlUSm9wCCAREEDQkjbnvy0q549wYpZN5RmSV5zlEn4htM5dRInXzoDswsozARaNwtaJ1ZkAVRcbkS5DMoAAgjlTFiONOAQI03nxem+nTYRU441Wy7yPlyQjY3se+KCs4KayNJMHy0A5bmaKwnYk4fxWS2ZoVmYAKi6STB9wOcU1W+NvMNB9orLnEIIZTpsRy36f8Q9qrGCSEnNydsETCWwAMgePtEkE9TGasol7Kscy3LyA/ZQoFHWAUJ313rKNMXRxrs3w64oe+ykKqEjkYGrN7KD6kilrFXyz3HOzu7RzhiTH1roX6QMebSpbSR3ocE/uCAw9TPy9a581sUkPk2SX9Pwe4S4QYnf8AP4Ud+rAIHEgBsr9NdVYfUe1U4ke3P8KIF4xuYO+u46evlVbJFgtwWbi3BrlbN6jZh7gke9Mw4ja1Iup8xsdtKUcLhHusEG+sEnTaYJ5bb1vZQqDzHnVMeR426Ob1Hp4Zq5Mv+Pce8P7PM2iiQSsMDII0knQSNtKpMffS7cLqG/ar41yAZGC5TlOY5gYmTB12oixZFxZYbHNEwDoQd52kGpLPCxEwSOoGnzpci5y5fI0ZxwQWPuheFtiIAJMgwNavsPgAoHiuFhqDKgCfiEQSZ0+1y2o/DYZVGgokIPWsoEZ+qb/hJ8G96+lrChkVAdwgExqXcjViACeUk+dBdr8EuHdEtO7KVzEsADmzEHQbAADmd96beB2VGGu5UBu5GuBo8ULdW33ebeGGYwNNPIUPxTB2r9sEqSQOWjLMGNY1EbGp5GqK4Lc05efIo4HHEgAkkHTfedI9Ndql7hgekEgkgaEGCCTzkVfcC7PW7TG5clwuqhoAnlImWM9BGhplx+FsY9C1xO7xEQLqiCTyzj7S+pkcorYvd0P6tJNJnO795lCRckqxZcojKTEmdJPhHyosdpLjXLefKGAKhoMGTsU2mYMjptVZxCyUJVgVdWysp3B2I+dWfCOyWJuMlxlNtBJJuBgwGmoUDMfeB50zpdjY25RHnE493FtMwBJUs3VAJuGORiTVRxW3i7tvNZUBmY5rjkKltY0GZvD4SABoYjadatThSmR0ZLoBgiMrgZSC0Noo5yCeQ50LwbF3roIxNlO7BJtpcPeKPCACgmUAaSCIP41x89WztpJ+0r04Fatpav8A6w9y8ihUa2ge2DnZnYBiO9YqzCQ3mRyo6zacOTZbvE8NxApBcK58VpgACyBGR1eDAVhmMibsYfCMuQJ3WQsbe7eL4mIcIWXXUzoY3NR4XgNhyVIFy5C58q938MZFJB0MHQZwQDtTSlzES4l9wjizWEtxZuut0ksyCSDmKqMvWB5e9FP2cN+2js5RibjFYUxnuM8E9RIG/KvOE4VzduJJVVRJAgmWGaCx1JExJmmW2IAHTShjg630CUq6KHh3ZhLc5gLhkEFkBiOn56VNbu4W3mZbtsEtmYrcIBY7k+KPsj8nW3uNMAGOem8DkPnvSB28w9vDm5ftxbc4crCgKJLhUfT4m3EnYKOtUftWhV7nsn7ado8Nl7hmulpBItHLnEEZS7CCh0PhzTlFUfDcVYsW7oQF+9KQt+yLgSA0zkMMCDl2WJoTAY66cPbN0ZluEnI6h5BICtlCgZNZzMDJGk6kTYzDW1GZFIOkKj5Q3iCxBDBZLAaKoFQlOXyWUYm1lbV4ZbuCt2yyQ6YS9DXU+GY0ARZkAmenSiMd2GwCAW0sm5mOt244dh1G4I8OwA3iedUWDCviUFpDbdv2bQxfKi6kAcyN+UwYAFE43FRdu2lvoHssgZmLLq65liQfFEiJ3BqsZyYHjh80NF2+FXTYbeZ61Xm7Og1j4jynnr5bac6jGe6gLGCRrl0nWJGuk16EgBQPb8B6VZEzAxkeZr1rsx/vfz/7qxT4pJAG2ulV13iFtZm4kiY1G9NYS0t40xvWUo4jj7BiFtSNNTcUcun0rK1oFAWKNy9aNu8HvIjZluWxLAxBIkSUK7ggbDaBS5isEFaAcwgGcpXflB/EaVe4PiMMMpy5RMA6T5wdB+YorG3rV/Twh9TGqk8yRImfODzkHeikiM030Kowk9Kmw+HysGBMijsXhsh5wds2h/v6jSohTKKOKeScXRrh7OXNlkZvignXrV5wXsrcxKlie7tHTORJbrkXnHUwPXas7PcOW4Tcuj9kpiJjvG+7PJQNWPmBz0drPFjEaQNAAAAByVQNABQcktIpixSl75EfDuD4ayAqYW00fauAXHJ6ywInyAA6VaYrj9uwB3t0JM5V1nToq6x7UNdxagA7Vx/HcTe9cvMdZcsdNQoJCrPJQIpW6R1pWxo49xbD3rxNtCp1BIACuQdHiN+sSTAO8173+HVJS3cuvz7xu7QHpCasPPMKR2vNO/T6f60RhuI5BIHUETp+Rypbb7Yk8MO0lf36OkWC1y2Um2JsXFNm3CHMwDgZeoE6kk6TOpNVlnvVdbZtXLxBcEBovKuc5CjGSy5SDleRpy3pVTtE4Mh3BgrvOh3EnXWnPsv2sF/Lh3VU08CoIRgomIMsDALQSRvUpxpXVl1vSAe1OIOFVUDgs6hwJhkUzo4UkB5EaMdBypas8YupBRnPI+NuZ1MFtTR/6QQBiQAZC21HuXdiP8w+Ypfwamd4FNjdpMEopNnYOxPHLF3NeupZW8oRWulNTyBDRImDt930powuDNtbj28RcJueNdiIJLGCB8JJ25R60lfoqwH7Ri4BR7fwnnqcrHSOTUw9obeIsOow091Bm2BCgzqdNNZ+zFCT3fZuNUlo37TY+9aRbii27MUTVQCSWlZPQa/MVz//AMauW5zCYIkabHQFSPiU6fP1FXfE7+Iv2jZNsAypBzSAVdWWVkyARz5TVFisDca4veItpVUpAcsJzsxOZid2ckAnQADyqORqUbC010OHB7xchlIzKjkTryEj6j5VHheOuLvTKsm27FUnYKoA8JgfESRJ+U3ZKxDaSYttoByzLVpicJYutLWyT+5buydJiVWT7CoxbS0WdeS44J+2a+40DMIg6gqgtggjSJD6jeBVvaxAKhjpIBPlprVXwXEJatvCOoB0AsuAsAaEhSAcxaZPOTUHDiuIw4XF2shttI8RKEL8L5hptup2+VdikkuyEk+0i4u3vf8API1zj9IuMvOctgZmzJIjMwtqpOYSM58bHUbbyK6FiMKYkS3pH46ClLjeKKPlv4W41rSLgUXAPUKSyx1HzoSsMezmuBwt4S1u8TczeMhy5JAEK2bMGME79aYsNjrosqbwXPmOWBlkgQuYEkTJY6T8A9r1ODreBbDXM56M0n07wHP/AMeceVVuL4HiHJVxCAKDBDM0DXXKABJY7c9tojKLkVUkjXsBaUXbl9xmyAIp5y2rN5HRh/vVU/pOxNpLXd2AU7+896+TqbjADL4jrlBY6A6R6yxYOx3SxaXnrzE85PM+tcz7fcbN/Ed0kZLOYGOb/b16CAvqDV8apUSm7djx2Y4rYGAQo4Is2wHXZgyiWGXzJMHbWqvGdsHynubS7GWkmP5UicAw5uYizbSMzNl16R4zPpJ9qt+JWXtkqw1Gk7gxTTdOgwVqyC5jbzfE5JOpk9az9cy6bt+7/Mx/Sg3xLgECFnmANvKgX2K8vxoGLNsa8/4keWmlZVOFH5FZRAMFq6NAcigco0+v86s7eJBADKSvKIOu4KnWCOWvlVLbY/fI9DP85q04XaNxgq57hnbVvoJqqEN1xpvKEJY6gqwGrKToIzQYB0kTM660Xf4CQxFrvL2vwi2yOukzcUyVWNQRIYayKpz4LxsMGW4rlQp1O+wA5HQ+lP8Aw/EXuH2WOIQZYzC4rG4oEzkIgFAATEBlB560spNVRnhjNPkL+Pxos5bI0VARruTPP1JY+/lU3C8UGgz1n50r8b4iLuIuMkhCZAI1E7/WnXsb2OvOqtfmyhk5Y/aMDt4T8H+9r5VNJj6Wgni7M65bSl3aAqqCxJ56DpvVdw39HGNFzvQLSBg0o7ywzbxlUgGfPmRXWuFYC1YXLaQKOZ3Zv4m3NH6GqtX2InXRw/E/o7xEsRYYZdYW4kH+ETmNL3GeHsqraVEyoWfMRF05gAVL7Mmkjb1NfRF3CodQII2IYg0kduuELAuldM0OOUn7Q6SdxtJB6zOUXHaKRalpnCsQCN9KuexeVcZaa65toMxzFSd0ZRppuTE10HgnC+8zC3lt27Y8TASwk6RzZoB9BJq7wvZvAoutpHMkk3czmTMmIy6zy01p4JzXWhciUPOxUv27fEHPd2b9u2kEXbwAzn4WAyrsQBprBXWpML2MtmQzkyRrl+f5inu3Yw5QKkIAMoCgoAOgyn5dKhtYDKdWzjkytcJ91kCqx9PFE5ZpMq8Et7C31yWyxKkABSyhQAFAAgweZO3lrPS2tkgachpSzh8RbUgy0rMGIIDbjVj+RVzw/jKzDtCn7TEaGQAJ6GY9YpPocU6DLLzqyHHYbScgJ9P5jWlzEcHzGCyieR6f09fPWnnHEAaiuddrL7i6ly0GGVcpKnUak7cxr51zZEkrHhthXCGsYfEWgjk5i6MsEACBtvtJOh0g0h45MUmIuWhiXDI95Xe4zsfCVNv7WzW3G++VvSrTifGi7YVyFBF11ZhpK5VDE9CAx/tTZxnDK7LiltEteRCxysQXTwgeFoDAF4kQdZ2qUXrRZqnsUMdwy/euX1t4gQmVAGVB4kUKVzu2pJBJ6TQ3CuDY+zet3YRWUqxLXbWQnZ10acrLmXn8U8qsO0AjEqBdAQ2wSn2bbkhnLMpOUyI2eQx8iCOHPg8w/WcWLozCVViFjUFTJDNrGum23Vld0GSikmMNvjy5pjwgQupLBdwoOwUaDlsJNWGF43ab4ZLRzB/E0tWWwpDG0S4zNEkjQExHmBzg9ROterjFnwljGsFZHz/sK9qGONaPDlOSey/vWLF0ybQVvvISrfMc6lsYIpmK3HbMQYuGYgRAP9qpLWKZhIkUbbxTgb0svTQe6Gj6ia8lD294umDsllVVv3ZS2QADG7vI3Cjb94iuHhzqeZMmvoniBFxGS6i3UO6MoIIG8A8xvXJ+3PZAWB3+Gk2DBZZk252M7m2ep2OhqE8DgrR0486m6YF+j5wMWWIJi2wkbLMLJ6DWPerDtfaIuBgNG38mH9Rr86k7B8Ws5BhSuW4z6mP8QE7k8io0jaBI3NW3HcGvdvpIElddRHw1wTdTtnpY4rhSOe3rw2AqEvO4gVPiQWYknTyB1MUPiAw3Ef09KoiLPS56/n5V7Q/en8zXtNQDonZyxhb1oXFsgsNHV2Z8rc9GYiDuKc+FYwIMiqEXooCj5DSuOcF4i1i7nX4Ro4+8vMeo3B6+prpODx6MFuK2ZDqCOn8j5b1KaaZfE00X5wOG784kqO9gCfQRPrAA9B60ofpF7QglbS/Cnif8VX1HxfKiu0HaK1aXwMGukaA7L+8eVVnYXgpxF44i7DJbaQdw93ceoXRj5lfMU2OP9TEyyVcUXvYvsktk/rF5c15vEisP8IHUGP8A1PP7O2809WrkUKK9FynsjQf3xrw3m60KLleG5TgLBLxrTFY62RldQ0iCIB06GdKrb2Nyg1QX+JeITOpkwNY6DzNZujUHP3eHzdyMi5zOpJBaIPTLIgDzrXDXgdSn+YgfLkPKq/ifFibTkwwZDo41M7ROo1g6Vvw/F3siMRkDKDqFXcT01q8WklX6kpJ3stBeTki/8Tf91bDXZFPpnP8A1VDbxDH/AMxz/CwUfMkfhRVq8x+3HreB/BqoKbWnYH/D/wAk/iDUmKt95adLiDIylTNsAHMCIMDXWNKhe3O7r/xTVFxriRw5tlWBlvEBPwhTO46kVnSVsyTbpHSeAcO/VsLasFzcKIAWJJk7mMxJCySAJ0AA5VW8W4Wr6rofpQ3CO1Fu4FR2CPCCGZPEYjwwxMyDoYNWt+7ArgdSR0U4s5b2zwNxO6KIGIa5mH3iwUqT5fsyNa2t8NtKxZsoLMYYwCVnMuYxmJ1A1NE/pHuXO7BHwbtHxCNiD6FtOdIF7Gs5EuSIAA9K5nA6Iy0dDw5RAEUqEynQKIAHIAaUHfwyWpZ4OQHkPF9mCftaEgnnJ5RSa/EmUrD5VGo569fWi+J8aQ2AoedoHimRJEkgTrTKJnItbfFluKAkWlSEtopiI3JI1HMxV5g7IDTOkHc/XXX/AFpM7M3MsqQIMazMzBMD7PKdppvS4vIE+0D6xNel6ODULfyeb63InOl8bLhLyjQV6MUI+f8Aeqq3iV16x+fwqI3jBA56fOu44C6/W5QciANehA39Z/GqzFYldYiDup1UMTDqRzR5GnmTzNBX8YADr9o/j/aq79Z8DTsQx+h1/p6CsPQocbtLgOIK1nMLYyXVXnkYeJJO4+If6TTjdcNqPEjAMPQ6j6Us/pCXN+rvGp7xJ8gVcD5u/wBaD4X2he2q23GZVEAj4gOQ6ECvI9Tj9zo9b02Woqxvw9pFEAZR+6J+nP0oLilhbiByoE6MsR9qJA+ydjpWuC4nmAZJInQkEaj13qfEu13Vo9q5aaezujJNChe4A+Y5CuXlJ1isps7len1rKbmxPpxELWN/M/z+tTYS66GUZlPODA9+tROADK7fkGtxcnSIOo9TXQcllpwThVzFXlRSSzGXc6hUEZmM77wBzJArtHDsIlm2tq2uVEEKPxJ6kmST1NKP6NsGFwvefauu2v7qMUA9JDH3pxU0GElZ60L1q5oe5fiskALDVFfuQJ5deXz/AD7UHeuXT8KE+fL50t8V4uyTLgHyj8edP0bsO4lxUDmCB58+npQPD8al5XOZVKGDmYCZEyJ5b8qT8dirl4qyuMhfKWmToYM+m/uK0PZm648LWiOpZhI90kT51JteQttdIe8a37ED93+VT4JU7u2ddUTkPujmSarYIw1sE5mFtQTMyQokzzk86tMC6i1alJPdpsxH2BrrMVvSdsp6laQaHA2fL/8AiBPzL/gK2UrzuufVP/lUK315Wz/EX/AZPrXqMpPwuT/GP+yu/ZxBQdPvt/wf/KvP9nf1ohg4CgEDMkmeZAmOm87ULcuISAqkjzf4j7KNKaeEXwEEQAJGny/lS5l7NjQdPQDw/sr3d3PcuC4AZAhlObkfC4X2y1cYm5W9zEUFjb0ARqTsJj1JPIDr5gbkVxca6LOTl2L/AGqw3eYa6vPKSPUa/wAq43buZc0j8xXaeJi53bBXWSMviTTxeGQAZ0mdSdq5Xxrgb2XKNziCNoM6+0EVPplFtFTi+IZgIUAjQ+fMN5HcfKobd3vGUMIHPptuPxrdsJpJG4Uz5ESKJvcDvohfumjxCY5jcQNZg9OdMq8Gf3LDCWyIIkBtDy10Daj86U22WAQfyqI8MlGWyqM2SEEEgkxqdeWpJ8qhxOGu2VW3cnOFEgaA+Y305e1d3pvbcTi9UlKpEtzEQKr8ZxGDlUyeZ6dB+BodyTm8QmCZP006TVTbvKCc0huekyeZmun6iTogsbast1vdT89qmV59PxjmfLnFUn68oM5WPqQB67kCgcdxV2ldh0G3v1P0pZZkkMsLfYV2p4mtzurS7Wg0md2aAPkB9aI7N9nu9i5dnIdVTm/mTyT8fTer4HgBeuwwlRqw69F9z9Aadb1/SB8PMjn5D938YnoBzK5u/P5+fc6FFJV4C1ZXZbNpQTEyNFUCdesaEDeenOhntRtVdhuMGzeN1UDeHLlaRpyIPI+1Zb7R22MMjhidlGafSNfpXNnxzcr7OrFOKjQbkNeVn/iNrmwB6MQCPUE6Vlch02I+Kx7XiMyrAAUGOQr2womYB1B1EjTqNqHRaIBrvSPLlJs652Yb/wCksECBlJjpLNV0jVUcBXLhrC/+zbP+QH+dWOaKUugrLUNxAP8AWPr/ACNaDGZdxmHQbjzBqa2yuJS4h9RDD2mJqkUBlXjbCwYCHzgD5iYrm/alvH4SrKNGjkx1AnY6fLTrXReJWFykklzHIeH3IAWPmaQ+L2VFu4IEZWOmmo1B055oNDIqNHZW4ThUWy4ZiCA2VQRBIkeROw9xVfjDiLGpgqT4X8RB+uh8jWmE4m6BZYlB8PMq24G+qzrB21iJMsN/tLY7tgCrFhsEbU9PEoEe8c6ixrIeEdoGuW7eHyk3icikZQsHaddIHkdBXRBbZVUfEqgAaBhoI1009/lSF+jXCg3bt1gYVMoIGzOZMTpIVYidmp8e3lGYXAB5HKx9AYn2mr4oKO15EnNypPwepiJ+xb8/CAB6kRXoxQOyKB6GW9iTC/nyrUteeAGkbhe9HzaWBmt2xL2j47jFzyzGB6kHbyFdCIsKtMV8Ryq0SIQTH7uk+Q96ssGwyACBl0IBnX1NVtu8XbMMzk83E68okDQeYgUq9sr1/DXUxdhwSqBb6jVGXOSC3IwWjSYkQd6OVXEEex7xN9i4RWy6TMAnzAnSQIO3PyNTW7CgEyxJ3ZmJJ6e3kIAnalfgPaGxj0+7cABa2TqPMEfEvny8qubWGyibbuD0e47qfIh2Me0VxyLozFrmcLyEO3nr4F+YJP8ACOtU/anh/eqpGjIGIMCTABK8uQb3AqTi3FlXWD3q6ALBGsSpO0Hw6GDtA2NLeP47euX0seEM+YFF1a0MjAk/vHNMNEZVgakVJxsdOgvhlu1Ya2TdzF7PgK22MocoOwIBAy6GQN684X2rW81zD91ldC4XMZBGYkuZAbNzKgdNQNrzDWVRFUDRQAB5Dah24VYNzvu7UXR9qNdo/DStFUZuw3gt5LCyYAVdWPIASSflNck7T9p7uKxZvIzKo8NpeiT02lviPr5Uw/pG43kX9WtnxMA1yOS7qnqdz5R1pF4TbRr1tbhIQsAY332Hrt71RSdC8U3Q08A4fib6yEZyxBLkAKIkAZjAAAJ0HU6Vc2OxN+4T+1wwg7Z3aOu1uJ8ponhXELzd4qtaQAALacfs1ABygEAlToRIqwu429aK/rLC0GgDu1uOSPJ4KztpE71N5Z3SLrDDjYH/ALDWbKk4nFHXYW1Cn5tPpoKiw+H4ba0TDd8et1i8+g2+lLnavis3mW1cuOgiDc+JTHiBGVdQZG2lTcCsORncmIGwjKp5/wATbL8/RuMpdsTlBOkhixTofgtW7SxottVUdCTAEk7T0B60BcltFBJPIVo18EFj4VnkOmiqo5n8ANYqPEYmVgeFeYB3/iP2vTbyrph7dLv9Pz8qyMt7fX5+f8BL621OvjbopED1uaj2UH1FA3sSxlVhFO4QRP8AE0y3uanusT8C+5/kKEuYVj8RJ8thRcL73+fAOVdAJQdKyiHw5nl86ytRrAUNSqagQ1KGqJJnR+yPGrPcWrT3x3wlYeRu5yIrHQjLlAANMXekEqfUenMexrixNPHZvtLYXDKl+64uIzZTlZvDoVggHzEH8KFFYy8DYxPTTqDUVzDAxrB6kR9RVJe7YYYbNdY9BbI/5oqqxfbZP/Lw5J/9wgD5LM/MUU0ONeJXl4GPuT8ztXPe1nFkINq0Q0kZ2GwjXKDz13PlQXF+0eIv+Fmyp9y2Mq++sn3MVTEUJOzIIwUNKnnp/Q1CbRUkMII0IPKo0MERpVnxOPA3lB84iD+PyoI0h5/R9hCmFa4Ne9YyCDC5CVB9Sc2voKZ2tW97kqTtBzH2U6/I0g8D7TNYw1q3ZgXAzlyRPhNwmBB5gjccjVpZ7WKJLWDJ3IuA/ioq8JKhHFjYcFcbS2AF65kzH2zGKxbRTw6EjkSigerHU+1K47YWtQbd4DfTKdNvvVv/ALX2B8Nu7/lH/XVFKPyJxfwNChpzXHt9JmRHQBdK53+kHjV8XGsrcK2SNVAAmQpMmM0GRpMaUZi+1jN/h2wnmxzn2EAT6zSbxzFG40sxJkySZJ21+lDJkXGkGEN2wTC4prbK9tirrqCDBH56V0zgHbhsTbFklLWJOguEeEjqqyP2nQHTTnseVGvQ1cpU6he7J3w0frDAOc1w/bzbSpO0jnvpzq+4RwG3YH7Nddyx3J6k7mk/sn29K5bOLJZNlu7svk3Uee9dItXAwDKQVIkEGQR1BqbsYHuiqzjPE1w1l7rfZ0UfeY/Cv9fIGrt7c1yDt7x3v73doZtWiQsbM2zP6ch5CedFAF/GYlrjs7klmJYnzP8ALyrWxbJMjkfl515ZtgkAmAfONeknSrXEYVEAGcK8TlymCDzD7H866U6q9gY79iMdD3bgK5iEUj7UGS0T9kmPkKeLSWr1lrL217txBUaA+kfCQdRG0VyTs9iDYLXG0QqAxj94RHU7mOlOPDONoSDbcHX86HWufMnztHVhkuHETe0HAjhsQ1okuS4FrUSytGVmPPcry1Vj5U14+3bsYPWSTAdhzfWD5bwPKN6u+0OATGW0uLpeskMh66+JD1B3HQx5iue8a4yL9xLKH9laMA/+oR8Tn0iAPKeenRinyRDJDgzTEYolo2CiAOQ6/WdajbGcjQrPqaHvGujok9liLhMAN7TU7kiqS1fI2MHr5fyom0JEmYHnvTKQtBZbyrKB7z1+ZrKFhoBQ1IGodGqQGucWiaa0d4rUtUZ1oMyRqLhnf8+9HYe6pIFyQv3lEkaaeGdRMe1CoteuaFDWT32tyQpJHIlYn2kmoHsnlqPLWoporA5SxVuYlfUf2msMmQIvkdKkxj6T56fyqbEadYHKaBxDyI8x/OshjMLeysGO2x8/zpVz3wIkGRVEj6FSJkg+hH+tFWsPcA0Ryp2IUkfT6iimYNuYkVq2IHWgbqwYIIP561Eq6x1prAHNidNKBua1li7lJnY71vi2oXZgYVsRWJXppQmtMfZTtTcwhic1rdrZP1Q8j9D9aXGNeTWMdU7V9tbRwg/Vnm5elejW1+2SOTahR6k8q57xjAi3BXYswj0j+tAJ8Q9R+NXHaLUL5u/yyWz/ANVYxUWrxGm46HapkvsQFXwjeATv7nT2qG4kQPKsaRBrUAssPc5v4jsMxJjz10rw4nWR9OUbR0oW6RAAkc99/ppWuH+IfnlTxAdK7LdoM3hc+IaHz6N+djVb214H3btirK+Ftbij7JO7jyPPodeeixhsQUYMDBUx/Y+o0rpPAeJreta6giCOh5g1z5IvFLlHo6YNZI8X2c0t3wa1uGrbtX2cNhjcsj9mdSB9n0/d/CqBcQD610wyKSOecHF0yS0uZgB+RzNE4m5oFGw+vnUmFs5RmO5GnpQt1qoIa56yo81ZWMDrUq15WVAzMavaysrMBIKiasrKBiMb1JYPjT+JfxrKysN5C8ZvVfd2rKysuhiOzuPUfjWd4VMgkHyMVlZWCWVq4WtyxLGTqTJ+tBX96yspjEdzl6CpLg2rKylAR2d/b+dEuNK8rKZdGIL+4qKvaygwk2H+Nf4h+Iq57T/Enr//ADtVlZQMVWK+Ien8zWl3asrKzFPR8I9P60ZZ+Bff/mrysp49GZve+1+eVMnYljmfX7p/GsrKXP8Ay2Ph/jQ54oeCuQ8ZQDEXAAAA2w2rKyuX0/bOj1HSDbB/ZL6UNdrKyvS8HEQV5WVlKA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785926"/>
            <a:ext cx="3038479" cy="227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3500438"/>
            <a:ext cx="3214710" cy="2407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 descr="https://edu.tatar.ru/upload/news/511381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3173" y="2714621"/>
            <a:ext cx="3100557" cy="2043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Центр психолого-педагогической помощи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66</a:t>
            </a:fld>
            <a:endParaRPr lang="ru-RU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285728"/>
            <a:ext cx="6686568" cy="1143000"/>
          </a:xfrm>
        </p:spPr>
        <p:txBody>
          <a:bodyPr>
            <a:noAutofit/>
          </a:bodyPr>
          <a:lstStyle/>
          <a:p>
            <a:r>
              <a:rPr lang="ru-RU" sz="3000" dirty="0" smtClean="0"/>
              <a:t>Рейтинг  оценки эффективности физкультурно-оздоровительной и спортивно-массовой работы</a:t>
            </a:r>
            <a:endParaRPr lang="ru-RU" sz="30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57158" y="1857364"/>
          <a:ext cx="8358248" cy="4357719"/>
        </p:xfrm>
        <a:graphic>
          <a:graphicData uri="http://schemas.openxmlformats.org/drawingml/2006/table">
            <a:tbl>
              <a:tblPr/>
              <a:tblGrid>
                <a:gridCol w="1571637"/>
                <a:gridCol w="1457899"/>
                <a:gridCol w="1069764"/>
                <a:gridCol w="1194215"/>
                <a:gridCol w="717788"/>
                <a:gridCol w="832180"/>
                <a:gridCol w="818246"/>
                <a:gridCol w="696519"/>
              </a:tblGrid>
              <a:tr h="92593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>
                          <a:latin typeface="Times New Roman"/>
                          <a:ea typeface="Times New Roman"/>
                          <a:cs typeface="Times New Roman"/>
                        </a:rPr>
                        <a:t>Район</a:t>
                      </a:r>
                    </a:p>
                  </a:txBody>
                  <a:tcPr marL="12968" marR="129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>
                          <a:latin typeface="Times New Roman"/>
                          <a:ea typeface="Times New Roman"/>
                          <a:cs typeface="Times New Roman"/>
                        </a:rPr>
                        <a:t>"Президентские состязания"</a:t>
                      </a:r>
                    </a:p>
                  </a:txBody>
                  <a:tcPr marL="12968" marR="129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>
                          <a:latin typeface="Times New Roman"/>
                          <a:ea typeface="Times New Roman"/>
                          <a:cs typeface="Times New Roman"/>
                        </a:rPr>
                        <a:t>"Президент</a:t>
                      </a:r>
                      <a:r>
                        <a:rPr lang="en-US" sz="1400" spc="0" dirty="0">
                          <a:latin typeface="Times New Roman"/>
                          <a:ea typeface="Times New Roman"/>
                          <a:cs typeface="Times New Roman"/>
                        </a:rPr>
                        <a:t>c</a:t>
                      </a:r>
                      <a:r>
                        <a:rPr lang="ru-RU" sz="1400" spc="0" dirty="0">
                          <a:latin typeface="Times New Roman"/>
                          <a:ea typeface="Times New Roman"/>
                          <a:cs typeface="Times New Roman"/>
                        </a:rPr>
                        <a:t>кие спортивные игры"</a:t>
                      </a:r>
                    </a:p>
                  </a:txBody>
                  <a:tcPr marL="12968" marR="129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>
                          <a:latin typeface="Times New Roman"/>
                          <a:ea typeface="Times New Roman"/>
                          <a:cs typeface="Times New Roman"/>
                        </a:rPr>
                        <a:t>Спартакиада школьников РТ</a:t>
                      </a:r>
                    </a:p>
                  </a:txBody>
                  <a:tcPr marL="12968" marR="129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>
                          <a:latin typeface="Times New Roman"/>
                          <a:ea typeface="Times New Roman"/>
                          <a:cs typeface="Times New Roman"/>
                        </a:rPr>
                        <a:t>Итого, балл</a:t>
                      </a:r>
                    </a:p>
                  </a:txBody>
                  <a:tcPr marL="12968" marR="129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 smtClean="0">
                          <a:latin typeface="Times New Roman"/>
                          <a:ea typeface="Times New Roman"/>
                          <a:cs typeface="Times New Roman"/>
                        </a:rPr>
                        <a:t>Смотр «</a:t>
                      </a:r>
                      <a:r>
                        <a:rPr lang="ru-RU" sz="1400" spc="0" dirty="0">
                          <a:latin typeface="Times New Roman"/>
                          <a:ea typeface="Times New Roman"/>
                          <a:cs typeface="Times New Roman"/>
                        </a:rPr>
                        <a:t>К защите Родины готов!»</a:t>
                      </a:r>
                    </a:p>
                  </a:txBody>
                  <a:tcPr marL="12968" marR="129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>
                          <a:latin typeface="Times New Roman"/>
                          <a:ea typeface="Times New Roman"/>
                          <a:cs typeface="Times New Roman"/>
                        </a:rPr>
                        <a:t>Место</a:t>
                      </a:r>
                    </a:p>
                  </a:txBody>
                  <a:tcPr marL="12968" marR="129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7302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>
                          <a:latin typeface="Times New Roman"/>
                          <a:ea typeface="Times New Roman"/>
                          <a:cs typeface="Times New Roman"/>
                        </a:rPr>
                        <a:t>Рейтинговое место</a:t>
                      </a:r>
                    </a:p>
                  </a:txBody>
                  <a:tcPr marL="12968" marR="129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483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 smtClean="0">
                          <a:latin typeface="Times New Roman"/>
                          <a:ea typeface="Times New Roman"/>
                          <a:cs typeface="Times New Roman"/>
                        </a:rPr>
                        <a:t>Авиастроительный</a:t>
                      </a:r>
                      <a:endParaRPr lang="ru-RU" sz="1400" spc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>
                          <a:latin typeface="Times New Roman"/>
                          <a:ea typeface="Times New Roman"/>
                          <a:cs typeface="Times New Roman"/>
                        </a:rPr>
                        <a:t>35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>
                          <a:latin typeface="Times New Roman"/>
                          <a:ea typeface="Times New Roman"/>
                          <a:cs typeface="Times New Roman"/>
                        </a:rPr>
                        <a:t>55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>
                          <a:latin typeface="Times New Roman"/>
                          <a:ea typeface="Times New Roman"/>
                          <a:cs typeface="Times New Roman"/>
                        </a:rPr>
                        <a:t>175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483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 err="1">
                          <a:latin typeface="Times New Roman"/>
                          <a:ea typeface="Times New Roman"/>
                          <a:cs typeface="Times New Roman"/>
                        </a:rPr>
                        <a:t>Сабинский</a:t>
                      </a:r>
                      <a:endParaRPr lang="ru-RU" sz="1400" spc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>
                          <a:latin typeface="Times New Roman"/>
                          <a:ea typeface="Times New Roman"/>
                          <a:cs typeface="Times New Roman"/>
                        </a:rPr>
                        <a:t>65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68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 err="1">
                          <a:latin typeface="Times New Roman"/>
                          <a:ea typeface="Times New Roman"/>
                          <a:cs typeface="Times New Roman"/>
                        </a:rPr>
                        <a:t>Бугульминский</a:t>
                      </a:r>
                      <a:endParaRPr lang="ru-RU" sz="1400" spc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>
                          <a:latin typeface="Times New Roman"/>
                          <a:ea typeface="Times New Roman"/>
                          <a:cs typeface="Times New Roman"/>
                        </a:rPr>
                        <a:t>85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>
                          <a:latin typeface="Times New Roman"/>
                          <a:ea typeface="Times New Roman"/>
                          <a:cs typeface="Times New Roman"/>
                        </a:rPr>
                        <a:t>35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68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spc="0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Лениногорский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spc="0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spc="0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spc="0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spc="0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46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spc="0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85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spc="0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spc="0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483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Мамадыш</a:t>
                      </a:r>
                      <a:r>
                        <a:rPr lang="en-US" sz="1400" spc="0" dirty="0" smtClean="0">
                          <a:latin typeface="Times New Roman"/>
                          <a:ea typeface="Times New Roman"/>
                          <a:cs typeface="Times New Roman"/>
                        </a:rPr>
                        <a:t>c</a:t>
                      </a:r>
                      <a:r>
                        <a:rPr lang="ru-RU" sz="1400" spc="0" dirty="0" smtClean="0">
                          <a:latin typeface="Times New Roman"/>
                          <a:ea typeface="Times New Roman"/>
                          <a:cs typeface="Times New Roman"/>
                        </a:rPr>
                        <a:t>кий</a:t>
                      </a:r>
                      <a:endParaRPr lang="ru-RU" sz="1400" spc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>
                          <a:latin typeface="Times New Roman"/>
                          <a:ea typeface="Times New Roman"/>
                          <a:cs typeface="Times New Roman"/>
                        </a:rPr>
                        <a:t>105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68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 smtClean="0">
                          <a:latin typeface="Times New Roman"/>
                          <a:ea typeface="Times New Roman"/>
                          <a:cs typeface="Times New Roman"/>
                        </a:rPr>
                        <a:t>Набережные</a:t>
                      </a:r>
                      <a:r>
                        <a:rPr lang="en-US" sz="1400" spc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spc="0" dirty="0" smtClean="0">
                          <a:latin typeface="Times New Roman"/>
                          <a:ea typeface="Times New Roman"/>
                          <a:cs typeface="Times New Roman"/>
                        </a:rPr>
                        <a:t>Челны</a:t>
                      </a:r>
                      <a:endParaRPr lang="ru-RU" sz="1400" spc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68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 err="1">
                          <a:latin typeface="Times New Roman"/>
                          <a:ea typeface="Times New Roman"/>
                          <a:cs typeface="Times New Roman"/>
                        </a:rPr>
                        <a:t>Муслюмовский</a:t>
                      </a:r>
                      <a:endParaRPr lang="ru-RU" sz="1400" spc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>
                          <a:latin typeface="Times New Roman"/>
                          <a:ea typeface="Times New Roman"/>
                          <a:cs typeface="Times New Roman"/>
                        </a:rPr>
                        <a:t>28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>
                          <a:latin typeface="Times New Roman"/>
                          <a:ea typeface="Times New Roman"/>
                          <a:cs typeface="Times New Roman"/>
                        </a:rPr>
                        <a:t>33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>
                          <a:latin typeface="Times New Roman"/>
                          <a:ea typeface="Times New Roman"/>
                          <a:cs typeface="Times New Roman"/>
                        </a:rPr>
                        <a:t>65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483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Тюлячин</a:t>
                      </a:r>
                      <a:r>
                        <a:rPr lang="en-US" sz="1400" spc="0" dirty="0" smtClean="0">
                          <a:latin typeface="Times New Roman"/>
                          <a:ea typeface="Times New Roman"/>
                          <a:cs typeface="Times New Roman"/>
                        </a:rPr>
                        <a:t>c</a:t>
                      </a:r>
                      <a:r>
                        <a:rPr lang="ru-RU" sz="1400" spc="0" dirty="0" smtClean="0">
                          <a:latin typeface="Times New Roman"/>
                          <a:ea typeface="Times New Roman"/>
                          <a:cs typeface="Times New Roman"/>
                        </a:rPr>
                        <a:t>кий</a:t>
                      </a:r>
                      <a:endParaRPr lang="ru-RU" sz="1400" spc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>
                          <a:latin typeface="Times New Roman"/>
                          <a:ea typeface="Times New Roman"/>
                          <a:cs typeface="Times New Roman"/>
                        </a:rPr>
                        <a:t>35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>
                          <a:latin typeface="Times New Roman"/>
                          <a:ea typeface="Times New Roman"/>
                          <a:cs typeface="Times New Roman"/>
                        </a:rPr>
                        <a:t>57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cap="small" spc="0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b="1" spc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483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 err="1">
                          <a:latin typeface="Times New Roman"/>
                          <a:ea typeface="Times New Roman"/>
                          <a:cs typeface="Times New Roman"/>
                        </a:rPr>
                        <a:t>Актанышский</a:t>
                      </a:r>
                      <a:endParaRPr lang="ru-RU" sz="1400" spc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0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483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 err="1">
                          <a:latin typeface="Times New Roman"/>
                          <a:ea typeface="Times New Roman"/>
                          <a:cs typeface="Times New Roman"/>
                        </a:rPr>
                        <a:t>Заинский</a:t>
                      </a:r>
                      <a:endParaRPr lang="ru-RU" sz="1400" spc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>
                          <a:latin typeface="Times New Roman"/>
                          <a:ea typeface="Times New Roman"/>
                          <a:cs typeface="Times New Roman"/>
                        </a:rPr>
                        <a:t>19,5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>
                          <a:latin typeface="Times New Roman"/>
                          <a:ea typeface="Times New Roman"/>
                          <a:cs typeface="Times New Roman"/>
                        </a:rPr>
                        <a:t>29,5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>
                          <a:latin typeface="Times New Roman"/>
                          <a:ea typeface="Times New Roman"/>
                          <a:cs typeface="Times New Roman"/>
                        </a:rPr>
                        <a:t>45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0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483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 err="1">
                          <a:latin typeface="Times New Roman"/>
                          <a:ea typeface="Times New Roman"/>
                          <a:cs typeface="Times New Roman"/>
                        </a:rPr>
                        <a:t>Азнакаевский</a:t>
                      </a:r>
                      <a:endParaRPr lang="ru-RU" sz="1400" spc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>
                          <a:latin typeface="Times New Roman"/>
                          <a:ea typeface="Times New Roman"/>
                          <a:cs typeface="Times New Roman"/>
                        </a:rPr>
                        <a:t>38,5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>
                          <a:latin typeface="Times New Roman"/>
                          <a:ea typeface="Times New Roman"/>
                          <a:cs typeface="Times New Roman"/>
                        </a:rPr>
                        <a:t>38,5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spc="0" dirty="0">
                          <a:latin typeface="Times New Roman"/>
                          <a:ea typeface="Times New Roman"/>
                          <a:cs typeface="Times New Roman"/>
                        </a:rPr>
                        <a:t>2,</a:t>
                      </a:r>
                      <a:r>
                        <a:rPr lang="ru-RU" sz="1400" spc="0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baseline="-25000" dirty="0">
                          <a:latin typeface="Times New Roman"/>
                          <a:ea typeface="Times New Roman"/>
                          <a:cs typeface="Bookman Old Style"/>
                        </a:rPr>
                        <a:t>9</a:t>
                      </a:r>
                      <a:endParaRPr lang="ru-RU" sz="1400" spc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0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68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 err="1">
                          <a:latin typeface="Times New Roman"/>
                          <a:ea typeface="Times New Roman"/>
                          <a:cs typeface="Times New Roman"/>
                        </a:rPr>
                        <a:t>Черемшанский</a:t>
                      </a:r>
                      <a:endParaRPr lang="ru-RU" sz="1400" spc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0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483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>
                          <a:latin typeface="Times New Roman"/>
                          <a:ea typeface="Times New Roman"/>
                          <a:cs typeface="Times New Roman"/>
                        </a:rPr>
                        <a:t>Нижнекамск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>
                          <a:latin typeface="Times New Roman"/>
                          <a:ea typeface="Times New Roman"/>
                          <a:cs typeface="Times New Roman"/>
                        </a:rPr>
                        <a:t>55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0" dirty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483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Сармановский</a:t>
                      </a:r>
                      <a:endParaRPr lang="ru-RU" sz="1400" spc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>
                          <a:latin typeface="Times New Roman"/>
                          <a:ea typeface="Times New Roman"/>
                          <a:cs typeface="Times New Roman"/>
                        </a:rPr>
                        <a:t>29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>
                          <a:latin typeface="Times New Roman"/>
                          <a:ea typeface="Times New Roman"/>
                          <a:cs typeface="Times New Roman"/>
                        </a:rPr>
                        <a:t>29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0" dirty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12968" marR="129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67</a:t>
            </a:fld>
            <a:endParaRPr lang="ru-RU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smtClean="0"/>
              <a:t>Рейтинг в сфере воспитания и дополнительного образования детей</a:t>
            </a:r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68</a:t>
            </a:fld>
            <a:endParaRPr lang="ru-RU"/>
          </a:p>
        </p:txBody>
      </p:sp>
      <p:pic>
        <p:nvPicPr>
          <p:cNvPr id="6" name="Picture 2" descr="http://mon.tatarstan.ru/rus/file/pub/pub_260153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r="-1"/>
          <a:stretch>
            <a:fillRect/>
          </a:stretch>
        </p:blipFill>
        <p:spPr bwMode="auto">
          <a:xfrm>
            <a:off x="457200" y="1770905"/>
            <a:ext cx="8229600" cy="4184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4" name="Picture 4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4876" y="1214421"/>
            <a:ext cx="4138325" cy="3103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7043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429124" y="4286256"/>
            <a:ext cx="2952771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Лучший учебно-опытный участок.  Ландшафтный дизайн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0"/>
            <a:ext cx="4357718" cy="4525963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СОШ№ 7</a:t>
            </a:r>
          </a:p>
          <a:p>
            <a:r>
              <a:rPr lang="ru-RU" dirty="0" smtClean="0"/>
              <a:t>Лицей № 12, </a:t>
            </a:r>
          </a:p>
          <a:p>
            <a:r>
              <a:rPr lang="ru-RU" dirty="0" err="1" smtClean="0"/>
              <a:t>Нижнечершилинская</a:t>
            </a:r>
            <a:r>
              <a:rPr lang="ru-RU" dirty="0" smtClean="0"/>
              <a:t> СОШ</a:t>
            </a:r>
          </a:p>
          <a:p>
            <a:r>
              <a:rPr lang="ru-RU" dirty="0" err="1" smtClean="0"/>
              <a:t>Каркалинская</a:t>
            </a:r>
            <a:r>
              <a:rPr lang="ru-RU" dirty="0" smtClean="0"/>
              <a:t> ООШ</a:t>
            </a:r>
          </a:p>
          <a:p>
            <a:r>
              <a:rPr lang="ru-RU" dirty="0" err="1" smtClean="0"/>
              <a:t>Куакбашская</a:t>
            </a:r>
            <a:r>
              <a:rPr lang="ru-RU" dirty="0" smtClean="0"/>
              <a:t> ООШ</a:t>
            </a:r>
          </a:p>
          <a:p>
            <a:r>
              <a:rPr lang="ru-RU" dirty="0" smtClean="0"/>
              <a:t> </a:t>
            </a:r>
            <a:r>
              <a:rPr lang="ru-RU" dirty="0" err="1" smtClean="0"/>
              <a:t>Старописьмянская</a:t>
            </a:r>
            <a:r>
              <a:rPr lang="ru-RU" dirty="0" smtClean="0"/>
              <a:t> ООШ</a:t>
            </a:r>
          </a:p>
          <a:p>
            <a:r>
              <a:rPr lang="ru-RU" dirty="0" err="1" smtClean="0"/>
              <a:t>Старокувакская</a:t>
            </a:r>
            <a:r>
              <a:rPr lang="ru-RU" dirty="0" smtClean="0"/>
              <a:t> СОШ</a:t>
            </a:r>
          </a:p>
          <a:p>
            <a:r>
              <a:rPr lang="ru-RU" dirty="0" err="1" smtClean="0"/>
              <a:t>Новосережкинскская</a:t>
            </a:r>
            <a:r>
              <a:rPr lang="ru-RU" dirty="0" smtClean="0"/>
              <a:t> СОШ</a:t>
            </a:r>
          </a:p>
          <a:p>
            <a:r>
              <a:rPr lang="ru-RU" dirty="0" err="1" smtClean="0"/>
              <a:t>Сугушлинская</a:t>
            </a:r>
            <a:r>
              <a:rPr lang="ru-RU" dirty="0" smtClean="0"/>
              <a:t> ООШ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69</a:t>
            </a:fld>
            <a:endParaRPr lang="ru-RU"/>
          </a:p>
        </p:txBody>
      </p:sp>
      <p:sp>
        <p:nvSpPr>
          <p:cNvPr id="87042" name="AutoShape 2" descr="https://apf.mail.ru/cgi-bin/readmsg/%D0%A6%D0%92%D0%95%D0%A2%D0%9D%D0%98%D0%9A%21.JPG?id=14084486960000000409%3B0%3B1&amp;x-email=valiri%40list.ru&amp;exif=1&amp;bs=2359&amp;bl=2696080&amp;ct=image%2Fjpeg&amp;cn=%D0%A6%D0%92%D0%95%D0%A2%D0%9D%D0%98%D0%9A%21.JPG&amp;cte=base6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Дарим детям радость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614866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mtClean="0"/>
              <a:t>Лауреат конкурса социальных проектов -проект «Дарим детям радость» детского сада № 20, заведующий Тарханова Валентина Александровна</a:t>
            </a:r>
            <a:r>
              <a:rPr lang="ru-RU" dirty="0" smtClean="0"/>
              <a:t>.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2050" name="Picture 2" descr="https://edu.tatar.ru/upload/gallery_photo/685029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357818" y="1571612"/>
            <a:ext cx="3198957" cy="2393887"/>
          </a:xfrm>
          <a:prstGeom prst="rect">
            <a:avLst/>
          </a:prstGeom>
          <a:noFill/>
        </p:spPr>
      </p:pic>
      <p:pic>
        <p:nvPicPr>
          <p:cNvPr id="2052" name="Picture 4" descr="https://edu.tatar.ru/upload/gallery_photo/465787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286380" y="4000504"/>
            <a:ext cx="3143232" cy="23574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500694" y="1428736"/>
            <a:ext cx="3238523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Гражданско-патриотическое воспитание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70</a:t>
            </a:fld>
            <a:endParaRPr lang="ru-RU"/>
          </a:p>
        </p:txBody>
      </p:sp>
      <p:pic>
        <p:nvPicPr>
          <p:cNvPr id="88066" name="Picture 2" descr="https://edu.tatar.ru/upload/gallery_photo/353078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143108" y="1643050"/>
            <a:ext cx="3048021" cy="2214578"/>
          </a:xfrm>
          <a:prstGeom prst="rect">
            <a:avLst/>
          </a:prstGeom>
          <a:noFill/>
        </p:spPr>
      </p:pic>
      <p:pic>
        <p:nvPicPr>
          <p:cNvPr id="88068" name="Picture 4" descr="https://edu.tatar.ru/upload/gallery_photo/41649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30454" y="4000504"/>
            <a:ext cx="3256388" cy="2479989"/>
          </a:xfrm>
          <a:prstGeom prst="rect">
            <a:avLst/>
          </a:prstGeom>
          <a:noFill/>
        </p:spPr>
      </p:pic>
      <p:pic>
        <p:nvPicPr>
          <p:cNvPr id="88070" name="Picture 6" descr="https://edu.tatar.ru/upload/gallery_photo/416503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14282" y="2595599"/>
            <a:ext cx="2071670" cy="2762227"/>
          </a:xfrm>
          <a:prstGeom prst="rect">
            <a:avLst/>
          </a:prstGeom>
          <a:noFill/>
        </p:spPr>
      </p:pic>
      <p:pic>
        <p:nvPicPr>
          <p:cNvPr id="88072" name="Picture 8" descr="https://edu.tatar.ru/upload/gallery_photo/50123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5984" y="4071942"/>
            <a:ext cx="3214710" cy="26431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9" name="Picture 11" descr="https://edu.tatar.ru/upload/gallery_photo/416509.jpg"/>
          <p:cNvPicPr>
            <a:picLocks noChangeAspect="1" noChangeArrowheads="1"/>
          </p:cNvPicPr>
          <p:nvPr/>
        </p:nvPicPr>
        <p:blipFill>
          <a:blip r:embed="rId2" cstate="screen">
            <a:lum bright="20000"/>
          </a:blip>
          <a:srcRect/>
          <a:stretch>
            <a:fillRect/>
          </a:stretch>
        </p:blipFill>
        <p:spPr bwMode="auto">
          <a:xfrm>
            <a:off x="3001637" y="1613760"/>
            <a:ext cx="3284875" cy="2458182"/>
          </a:xfrm>
          <a:prstGeom prst="rect">
            <a:avLst/>
          </a:prstGeom>
          <a:noFill/>
        </p:spPr>
      </p:pic>
      <p:pic>
        <p:nvPicPr>
          <p:cNvPr id="89097" name="Picture 9" descr="https://edu.tatar.ru/upload/gallery_photo/23487.JPG"/>
          <p:cNvPicPr>
            <a:picLocks noChangeAspect="1" noChangeArrowheads="1"/>
          </p:cNvPicPr>
          <p:nvPr/>
        </p:nvPicPr>
        <p:blipFill>
          <a:blip r:embed="rId3" cstate="screen">
            <a:lum bright="20000"/>
          </a:blip>
          <a:srcRect/>
          <a:stretch>
            <a:fillRect/>
          </a:stretch>
        </p:blipFill>
        <p:spPr bwMode="auto">
          <a:xfrm>
            <a:off x="3071802" y="4429132"/>
            <a:ext cx="3048021" cy="22860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Школьные музеи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71</a:t>
            </a:fld>
            <a:endParaRPr lang="ru-RU" dirty="0"/>
          </a:p>
        </p:txBody>
      </p:sp>
      <p:pic>
        <p:nvPicPr>
          <p:cNvPr id="89092" name="Picture 4" descr="https://edu.tatar.ru/upload/gallery_photo/110688.JPG"/>
          <p:cNvPicPr>
            <a:picLocks noChangeAspect="1" noChangeArrowheads="1"/>
          </p:cNvPicPr>
          <p:nvPr/>
        </p:nvPicPr>
        <p:blipFill>
          <a:blip r:embed="rId4" cstate="screen">
            <a:lum bright="20000" contrast="20000"/>
          </a:blip>
          <a:srcRect/>
          <a:stretch>
            <a:fillRect/>
          </a:stretch>
        </p:blipFill>
        <p:spPr bwMode="auto">
          <a:xfrm>
            <a:off x="6429388" y="1214422"/>
            <a:ext cx="2362583" cy="3150110"/>
          </a:xfrm>
          <a:prstGeom prst="rect">
            <a:avLst/>
          </a:prstGeom>
          <a:noFill/>
        </p:spPr>
      </p:pic>
      <p:pic>
        <p:nvPicPr>
          <p:cNvPr id="89094" name="Picture 6" descr="https://edu.tatar.ru/upload/gallery_photo/110751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191048" y="4665709"/>
            <a:ext cx="2738670" cy="2049439"/>
          </a:xfrm>
          <a:prstGeom prst="rect">
            <a:avLst/>
          </a:prstGeom>
          <a:noFill/>
        </p:spPr>
      </p:pic>
      <p:pic>
        <p:nvPicPr>
          <p:cNvPr id="89101" name="Picture 13" descr="https://edu.tatar.ru/upload/gallery_photo/27138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1" y="1214422"/>
            <a:ext cx="2643231" cy="3143272"/>
          </a:xfrm>
          <a:prstGeom prst="rect">
            <a:avLst/>
          </a:prstGeom>
          <a:noFill/>
        </p:spPr>
      </p:pic>
      <p:pic>
        <p:nvPicPr>
          <p:cNvPr id="89103" name="Picture 15" descr="https://edu.tatar.ru/upload/gallery_photo/27141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166617" y="4572008"/>
            <a:ext cx="2857520" cy="21431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14348" y="3173421"/>
            <a:ext cx="7929618" cy="1470025"/>
          </a:xfrm>
        </p:spPr>
        <p:txBody>
          <a:bodyPr>
            <a:normAutofit fontScale="90000"/>
          </a:bodyPr>
          <a:lstStyle/>
          <a:p>
            <a:pPr algn="r"/>
            <a:r>
              <a:rPr lang="ru-RU" b="1" i="1" dirty="0" smtClean="0"/>
              <a:t>Главная задача на новый учебный год – активное освоение эффективных образовательных технологий и их внедрение в практику системы образования. </a:t>
            </a:r>
            <a:endParaRPr lang="ru-RU" b="1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72</a:t>
            </a:fld>
            <a:endParaRPr lang="ru-RU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73</a:t>
            </a:fld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Задачи системы дошкольного образования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mtClean="0"/>
              <a:t>Школьное образование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2562-3BBD-40FD-B63E-A7FE709ABB85}" type="slidenum">
              <a:rPr lang="ru-RU" smtClean="0"/>
              <a:pPr/>
              <a:t>9</a:t>
            </a:fld>
            <a:endParaRPr lang="ru-RU"/>
          </a:p>
        </p:txBody>
      </p:sp>
      <p:pic>
        <p:nvPicPr>
          <p:cNvPr id="65537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43636" y="3786190"/>
            <a:ext cx="2500324" cy="2500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1684</TotalTime>
  <Words>3814</Words>
  <Application>Microsoft Office PowerPoint</Application>
  <PresentationFormat>Экран (4:3)</PresentationFormat>
  <Paragraphs>2042</Paragraphs>
  <Slides>73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73</vt:i4>
      </vt:variant>
    </vt:vector>
  </HeadingPairs>
  <TitlesOfParts>
    <vt:vector size="74" baseType="lpstr">
      <vt:lpstr>Тема Office</vt:lpstr>
      <vt:lpstr>Слайд 1</vt:lpstr>
      <vt:lpstr>Главная задача  2013-2014 учебного года</vt:lpstr>
      <vt:lpstr>Дошкольное образование</vt:lpstr>
      <vt:lpstr>Дошкольное образование</vt:lpstr>
      <vt:lpstr>Значимые события   2013-2014 года</vt:lpstr>
      <vt:lpstr>Профессиональные достижения</vt:lpstr>
      <vt:lpstr>Дарим детям радость</vt:lpstr>
      <vt:lpstr>Задачи системы дошкольного образования</vt:lpstr>
      <vt:lpstr>Школьное образование</vt:lpstr>
      <vt:lpstr>Результаты единого государственного экзамена</vt:lpstr>
      <vt:lpstr>Участники ЕГЭ</vt:lpstr>
      <vt:lpstr>Русский язык</vt:lpstr>
      <vt:lpstr>Рейтинг районов РТ   по русскому языку</vt:lpstr>
      <vt:lpstr>Результаты образовательных учреждений</vt:lpstr>
      <vt:lpstr>Математика </vt:lpstr>
      <vt:lpstr>Рейтинг районов РТ   по математике</vt:lpstr>
      <vt:lpstr>Результаты образовательных учреждений</vt:lpstr>
      <vt:lpstr>Рейтинг предметов по выбору</vt:lpstr>
      <vt:lpstr>Средние баллы по предметам по выбору </vt:lpstr>
      <vt:lpstr>Положительная динамика результатов ЕГЭ</vt:lpstr>
      <vt:lpstr>Отрицательная динамика результатов ЕГЭ</vt:lpstr>
      <vt:lpstr>Средние баллы по предметам по выбору</vt:lpstr>
      <vt:lpstr>Неудовлетворительные результаты по предметам по выбору</vt:lpstr>
      <vt:lpstr>Лучшие результаты ЕГЭ</vt:lpstr>
      <vt:lpstr>Высокие баллы по предметам</vt:lpstr>
      <vt:lpstr>Высокие баллы  выпускников школ</vt:lpstr>
      <vt:lpstr>Низкие результаты претендентов на медаль</vt:lpstr>
      <vt:lpstr>Рейтинг школ  по результатам ЕГЭ</vt:lpstr>
      <vt:lpstr>Не получили аттестат</vt:lpstr>
      <vt:lpstr>Результаты основного государственного экзамена</vt:lpstr>
      <vt:lpstr>Выпускники 9 классов</vt:lpstr>
      <vt:lpstr>Результаты  по математике</vt:lpstr>
      <vt:lpstr>Результаты  по русскому языку</vt:lpstr>
      <vt:lpstr>Работа с одаренными детьми</vt:lpstr>
      <vt:lpstr>Рейтинг муниципальных олимпиад</vt:lpstr>
      <vt:lpstr>Победители и призеры республиканских олимпиад</vt:lpstr>
      <vt:lpstr>Победители республиканского этапа  Всероссийской олимпиады школьников </vt:lpstr>
      <vt:lpstr>Призеры республиканских олимпиад</vt:lpstr>
      <vt:lpstr>Показатели оценки эффективности деятельности муниципальных органов управления образованием </vt:lpstr>
      <vt:lpstr>Рейтинг муниципальных образований РТ</vt:lpstr>
      <vt:lpstr>Национальное образование</vt:lpstr>
      <vt:lpstr>Изучение государственных и родных языков</vt:lpstr>
      <vt:lpstr>Внедрение эффективных технологий</vt:lpstr>
      <vt:lpstr>Мероприятия  зонального  и республиканского уровня</vt:lpstr>
      <vt:lpstr>Единое  республиканское тестирование по татарскому языку</vt:lpstr>
      <vt:lpstr>Рейтинг по национальному образованию</vt:lpstr>
      <vt:lpstr>Финансирование капитального ремонта ОУ</vt:lpstr>
      <vt:lpstr>Выполненная работа </vt:lpstr>
      <vt:lpstr>Инклюзивное образование</vt:lpstr>
      <vt:lpstr>Кадры</vt:lpstr>
      <vt:lpstr>Количество педагогов</vt:lpstr>
      <vt:lpstr>Педагоги с высшим образованием</vt:lpstr>
      <vt:lpstr>Образовательный уровень педагогов</vt:lpstr>
      <vt:lpstr>Образовательный уровень педагогов</vt:lpstr>
      <vt:lpstr>Показатели преемственности кадров</vt:lpstr>
      <vt:lpstr>Методическая работа</vt:lpstr>
      <vt:lpstr>Реализация проекта  «Совершенствование качества преподавания в Республике Татарстан» - I этап – 2013 год  </vt:lpstr>
      <vt:lpstr>Реализация проекта  «Совершенствование качества преподавания в Республике Татарстан» - II этап – 2014 год </vt:lpstr>
      <vt:lpstr>Подготовка к профессиональным конкурсам</vt:lpstr>
      <vt:lpstr>Аттестация педагогических работников</vt:lpstr>
      <vt:lpstr>Аттестация педагогических работников</vt:lpstr>
      <vt:lpstr>Участие в грантовых программах</vt:lpstr>
      <vt:lpstr>Воспитательная работа</vt:lpstr>
      <vt:lpstr>Система дополнительного образования</vt:lpstr>
      <vt:lpstr>Мейкертон  3d принтер для школьников</vt:lpstr>
      <vt:lpstr>Центр психолого-педагогической помощи</vt:lpstr>
      <vt:lpstr>Рейтинг  оценки эффективности физкультурно-оздоровительной и спортивно-массовой работы</vt:lpstr>
      <vt:lpstr>Рейтинг в сфере воспитания и дополнительного образования детей</vt:lpstr>
      <vt:lpstr>Лучший учебно-опытный участок.  Ландшафтный дизайн</vt:lpstr>
      <vt:lpstr>Гражданско-патриотическое воспитание</vt:lpstr>
      <vt:lpstr>Школьные музеи</vt:lpstr>
      <vt:lpstr>Главная задача на новый учебный год – активное освоение эффективных образовательных технологий и их внедрение в практику системы образования. 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Фарит</dc:creator>
  <cp:lastModifiedBy>РС</cp:lastModifiedBy>
  <cp:revision>160</cp:revision>
  <dcterms:created xsi:type="dcterms:W3CDTF">2014-08-17T14:03:58Z</dcterms:created>
  <dcterms:modified xsi:type="dcterms:W3CDTF">2014-08-20T13:20:37Z</dcterms:modified>
</cp:coreProperties>
</file>